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5" r:id="rId2"/>
  </p:sldMasterIdLst>
  <p:notesMasterIdLst>
    <p:notesMasterId r:id="rId10"/>
  </p:notesMasterIdLst>
  <p:sldIdLst>
    <p:sldId id="256" r:id="rId3"/>
    <p:sldId id="326" r:id="rId4"/>
    <p:sldId id="609" r:id="rId5"/>
    <p:sldId id="558" r:id="rId6"/>
    <p:sldId id="610" r:id="rId7"/>
    <p:sldId id="612" r:id="rId8"/>
    <p:sldId id="613" r:id="rId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EEAFF"/>
    <a:srgbClr val="FF3300"/>
    <a:srgbClr val="80C5CA"/>
    <a:srgbClr val="0A0A0A"/>
    <a:srgbClr val="6BBBC1"/>
    <a:srgbClr val="507FB8"/>
    <a:srgbClr val="97D1D5"/>
    <a:srgbClr val="75B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634" autoAdjust="0"/>
  </p:normalViewPr>
  <p:slideViewPr>
    <p:cSldViewPr>
      <p:cViewPr varScale="1">
        <p:scale>
          <a:sx n="115" d="100"/>
          <a:sy n="115" d="100"/>
        </p:scale>
        <p:origin x="14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新細明體" pitchFamily="18" charset="-120"/>
              </a:defRPr>
            </a:lvl1pPr>
          </a:lstStyle>
          <a:p>
            <a:pPr>
              <a:defRPr/>
            </a:pPr>
            <a:fld id="{74F821B9-8D73-41C8-B5AD-F973996C17D4}" type="datetimeFigureOut">
              <a:rPr lang="zh-TW" altLang="en-US"/>
              <a:pPr>
                <a:defRPr/>
              </a:pPr>
              <a:t>2024/2/25</a:t>
            </a:fld>
            <a:endParaRPr lang="en-US" altLang="zh-TW"/>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新細明體" pitchFamily="18" charset="-120"/>
              </a:defRPr>
            </a:lvl1pPr>
          </a:lstStyle>
          <a:p>
            <a:pPr>
              <a:defRPr/>
            </a:pPr>
            <a:endParaRPr lang="en-US" altLang="zh-TW"/>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新細明體" pitchFamily="18" charset="-120"/>
              </a:defRPr>
            </a:lvl1pPr>
          </a:lstStyle>
          <a:p>
            <a:pPr>
              <a:defRPr/>
            </a:pPr>
            <a:fld id="{21B9DFF1-FA5E-48ED-B25C-CE7358F76649}" type="slidenum">
              <a:rPr lang="zh-TW" altLang="en-US"/>
              <a:pPr>
                <a:defRPr/>
              </a:pPr>
              <a:t>‹#›</a:t>
            </a:fld>
            <a:endParaRPr lang="en-US" altLang="zh-TW"/>
          </a:p>
        </p:txBody>
      </p:sp>
    </p:spTree>
    <p:extLst>
      <p:ext uri="{BB962C8B-B14F-4D97-AF65-F5344CB8AC3E}">
        <p14:creationId xmlns:p14="http://schemas.microsoft.com/office/powerpoint/2010/main" val="184159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00050" y="3527425"/>
            <a:ext cx="458788" cy="92075"/>
          </a:xfrm>
          <a:prstGeom prst="rect">
            <a:avLst/>
          </a:prstGeom>
          <a:noFill/>
          <a:ln>
            <a:noFill/>
          </a:ln>
          <a:effectLst/>
          <a:extLst/>
        </p:spPr>
        <p:txBody>
          <a:bodyPr vert="eaVert"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lang="zh-TW" altLang="en-US">
              <a:latin typeface="Times New Roman" pitchFamily="18" charset="0"/>
              <a:ea typeface="標楷體" pitchFamily="65" charset="-120"/>
            </a:endParaRPr>
          </a:p>
        </p:txBody>
      </p:sp>
      <p:sp>
        <p:nvSpPr>
          <p:cNvPr id="53258" name="Rectangle 10"/>
          <p:cNvSpPr>
            <a:spLocks noGrp="1" noChangeArrowheads="1"/>
          </p:cNvSpPr>
          <p:nvPr>
            <p:ph type="ctrTitle" sz="quarter"/>
          </p:nvPr>
        </p:nvSpPr>
        <p:spPr>
          <a:xfrm>
            <a:off x="684213" y="692150"/>
            <a:ext cx="7772400" cy="1470025"/>
          </a:xfrm>
        </p:spPr>
        <p:txBody>
          <a:bodyPr/>
          <a:lstStyle>
            <a:lvl1pPr>
              <a:defRPr>
                <a:solidFill>
                  <a:srgbClr val="000099"/>
                </a:solidFill>
              </a:defRPr>
            </a:lvl1pPr>
          </a:lstStyle>
          <a:p>
            <a:pPr lvl="0"/>
            <a:r>
              <a:rPr lang="zh-TW" altLang="en-US" noProof="0"/>
              <a:t>按一下以編輯母片標題樣式</a:t>
            </a:r>
          </a:p>
        </p:txBody>
      </p:sp>
      <p:sp>
        <p:nvSpPr>
          <p:cNvPr id="53259" name="Rectangle 11"/>
          <p:cNvSpPr>
            <a:spLocks noGrp="1" noChangeArrowheads="1"/>
          </p:cNvSpPr>
          <p:nvPr>
            <p:ph type="subTitle" sz="quarter" idx="1"/>
          </p:nvPr>
        </p:nvSpPr>
        <p:spPr>
          <a:xfrm>
            <a:off x="1331913" y="2492375"/>
            <a:ext cx="6400800" cy="579438"/>
          </a:xfrm>
          <a:extLst/>
        </p:spPr>
        <p:txBody>
          <a:bodyPr>
            <a:spAutoFit/>
          </a:bodyPr>
          <a:lstStyle>
            <a:lvl1pPr marL="0" indent="0">
              <a:spcBef>
                <a:spcPct val="50000"/>
              </a:spcBef>
              <a:buClrTx/>
              <a:buFontTx/>
              <a:buNone/>
              <a:defRPr b="0">
                <a:solidFill>
                  <a:srgbClr val="080808"/>
                </a:solidFill>
              </a:defRPr>
            </a:lvl1pPr>
          </a:lstStyle>
          <a:p>
            <a:pPr lvl="0"/>
            <a:r>
              <a:rPr lang="zh-TW" altLang="en-US" noProof="0"/>
              <a:t>授課老師：</a:t>
            </a:r>
          </a:p>
        </p:txBody>
      </p:sp>
      <p:sp>
        <p:nvSpPr>
          <p:cNvPr id="5" name="Rectangle 12"/>
          <p:cNvSpPr>
            <a:spLocks noGrp="1" noChangeArrowheads="1"/>
          </p:cNvSpPr>
          <p:nvPr>
            <p:ph type="ftr" sz="quarter" idx="10"/>
          </p:nvPr>
        </p:nvSpPr>
        <p:spPr bwMode="auto">
          <a:xfrm>
            <a:off x="34925" y="5229225"/>
            <a:ext cx="2895600" cy="703263"/>
          </a:xfrm>
          <a:prstGeom prst="rect">
            <a:avLst/>
          </a:prstGeom>
          <a:extLst/>
        </p:spPr>
        <p:txBody>
          <a:bodyPr vert="horz" wrap="square" lIns="91440" tIns="45720" rIns="91440" bIns="45720" numCol="1" anchor="t" anchorCtr="0" compatLnSpc="1">
            <a:prstTxWarp prst="textNoShape">
              <a:avLst/>
            </a:prstTxWarp>
            <a:spAutoFit/>
          </a:bodyPr>
          <a:lstStyle>
            <a:lvl1pPr algn="ctr">
              <a:spcBef>
                <a:spcPct val="50000"/>
              </a:spcBef>
              <a:defRPr sz="1600" b="1">
                <a:solidFill>
                  <a:schemeClr val="bg1"/>
                </a:solidFill>
                <a:latin typeface="+mn-lt"/>
                <a:ea typeface="+mn-ea"/>
              </a:defRPr>
            </a:lvl1pPr>
          </a:lstStyle>
          <a:p>
            <a:pPr>
              <a:defRPr/>
            </a:pPr>
            <a:endParaRPr lang="en-US" altLang="zh-TW"/>
          </a:p>
        </p:txBody>
      </p:sp>
    </p:spTree>
    <p:extLst>
      <p:ext uri="{BB962C8B-B14F-4D97-AF65-F5344CB8AC3E}">
        <p14:creationId xmlns:p14="http://schemas.microsoft.com/office/powerpoint/2010/main" val="33759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sldNum" sz="quarter" idx="10"/>
          </p:nvPr>
        </p:nvSpPr>
        <p:spPr>
          <a:ln/>
        </p:spPr>
        <p:txBody>
          <a:bodyPr/>
          <a:lstStyle>
            <a:lvl1pPr>
              <a:defRPr/>
            </a:lvl1pPr>
          </a:lstStyle>
          <a:p>
            <a:pPr>
              <a:defRPr/>
            </a:pPr>
            <a:fld id="{3B904A01-624A-4C6D-B843-9249ECEBBF6E}" type="slidenum">
              <a:rPr lang="zh-TW" altLang="zh-TW"/>
              <a:pPr>
                <a:defRPr/>
              </a:pPr>
              <a:t>‹#›</a:t>
            </a:fld>
            <a:endParaRPr lang="en-US" altLang="zh-TW"/>
          </a:p>
        </p:txBody>
      </p:sp>
    </p:spTree>
    <p:extLst>
      <p:ext uri="{BB962C8B-B14F-4D97-AF65-F5344CB8AC3E}">
        <p14:creationId xmlns:p14="http://schemas.microsoft.com/office/powerpoint/2010/main" val="114555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69075" y="333375"/>
            <a:ext cx="2128838" cy="58213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79388" y="333375"/>
            <a:ext cx="6237287" cy="582136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sldNum" sz="quarter" idx="10"/>
          </p:nvPr>
        </p:nvSpPr>
        <p:spPr>
          <a:ln/>
        </p:spPr>
        <p:txBody>
          <a:bodyPr/>
          <a:lstStyle>
            <a:lvl1pPr>
              <a:defRPr/>
            </a:lvl1pPr>
          </a:lstStyle>
          <a:p>
            <a:pPr>
              <a:defRPr/>
            </a:pPr>
            <a:fld id="{0A8EEE7A-3B26-4E42-AE26-441F6F72155C}" type="slidenum">
              <a:rPr lang="zh-TW" altLang="zh-TW"/>
              <a:pPr>
                <a:defRPr/>
              </a:pPr>
              <a:t>‹#›</a:t>
            </a:fld>
            <a:endParaRPr lang="en-US" altLang="zh-TW"/>
          </a:p>
        </p:txBody>
      </p:sp>
    </p:spTree>
    <p:extLst>
      <p:ext uri="{BB962C8B-B14F-4D97-AF65-F5344CB8AC3E}">
        <p14:creationId xmlns:p14="http://schemas.microsoft.com/office/powerpoint/2010/main" val="242865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179388" y="333375"/>
            <a:ext cx="7705725" cy="865188"/>
          </a:xfrm>
        </p:spPr>
        <p:txBody>
          <a:bodyPr/>
          <a:lstStyle/>
          <a:p>
            <a:r>
              <a:rPr lang="zh-TW" altLang="en-US"/>
              <a:t>按一下以編輯母片標題樣式</a:t>
            </a:r>
          </a:p>
        </p:txBody>
      </p:sp>
      <p:sp>
        <p:nvSpPr>
          <p:cNvPr id="3" name="文字版面配置區 2"/>
          <p:cNvSpPr>
            <a:spLocks noGrp="1"/>
          </p:cNvSpPr>
          <p:nvPr>
            <p:ph type="body" sz="half" idx="1"/>
          </p:nvPr>
        </p:nvSpPr>
        <p:spPr>
          <a:xfrm>
            <a:off x="468313" y="1628775"/>
            <a:ext cx="8229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313" y="3967163"/>
            <a:ext cx="8229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sldNum" sz="quarter" idx="10"/>
          </p:nvPr>
        </p:nvSpPr>
        <p:spPr>
          <a:ln/>
        </p:spPr>
        <p:txBody>
          <a:bodyPr/>
          <a:lstStyle>
            <a:lvl1pPr>
              <a:defRPr/>
            </a:lvl1pPr>
          </a:lstStyle>
          <a:p>
            <a:pPr>
              <a:defRPr/>
            </a:pPr>
            <a:fld id="{CAA8A01D-47B8-4513-9070-F38D0E008902}" type="slidenum">
              <a:rPr lang="zh-TW" altLang="zh-TW"/>
              <a:pPr>
                <a:defRPr/>
              </a:pPr>
              <a:t>‹#›</a:t>
            </a:fld>
            <a:endParaRPr lang="en-US" altLang="zh-TW"/>
          </a:p>
        </p:txBody>
      </p:sp>
    </p:spTree>
    <p:extLst>
      <p:ext uri="{BB962C8B-B14F-4D97-AF65-F5344CB8AC3E}">
        <p14:creationId xmlns:p14="http://schemas.microsoft.com/office/powerpoint/2010/main" val="307740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3676FD33-97CA-4937-9553-90B4175422B2}" type="datetime1">
              <a:rPr lang="en-US" altLang="zh-TW" smtClean="0"/>
              <a:t>2/25/2024</a:t>
            </a:fld>
            <a:endParaRPr lang="en-US" sz="2000" dirty="0">
              <a:solidFill>
                <a:srgbClr val="FFFFFF"/>
              </a:solidFill>
            </a:endParaRPr>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ltLang="zh-TW"/>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
        <p:nvSpPr>
          <p:cNvPr id="12" name="Text Box 2"/>
          <p:cNvSpPr txBox="1">
            <a:spLocks noChangeArrowheads="1"/>
          </p:cNvSpPr>
          <p:nvPr userDrawn="1"/>
        </p:nvSpPr>
        <p:spPr bwMode="auto">
          <a:xfrm>
            <a:off x="-400050" y="3527425"/>
            <a:ext cx="458788" cy="92075"/>
          </a:xfrm>
          <a:prstGeom prst="rect">
            <a:avLst/>
          </a:prstGeom>
          <a:noFill/>
          <a:ln>
            <a:noFill/>
          </a:ln>
          <a:effectLst/>
          <a:extLst/>
        </p:spPr>
        <p:txBody>
          <a:bodyPr vert="eaVert"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lang="zh-TW" altLang="en-US">
              <a:latin typeface="Times New Roman" pitchFamily="18" charset="0"/>
              <a:ea typeface="標楷體" pitchFamily="65" charset="-12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a:t>按一下以編輯母片標題樣式</a:t>
            </a:r>
            <a:endParaRPr kumimoji="0" lang="en-US"/>
          </a:p>
        </p:txBody>
      </p:sp>
      <p:sp>
        <p:nvSpPr>
          <p:cNvPr id="4" name="日期版面配置區 3"/>
          <p:cNvSpPr>
            <a:spLocks noGrp="1"/>
          </p:cNvSpPr>
          <p:nvPr>
            <p:ph type="dt" sz="half" idx="10"/>
          </p:nvPr>
        </p:nvSpPr>
        <p:spPr/>
        <p:txBody>
          <a:bodyPr/>
          <a:lstStyle/>
          <a:p>
            <a:fld id="{B291DD0E-F6AE-4421-9B05-C75EBEA025D7}" type="datetime1">
              <a:rPr lang="en-US" altLang="zh-TW" smtClean="0"/>
              <a:t>2/25/2024</a:t>
            </a:fld>
            <a:endParaRPr lang="en-US" dirty="0"/>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pPr>
              <a:defRPr/>
            </a:pPr>
            <a:fld id="{CDB1DFEA-237A-49C5-82EB-C9CAEB07B98A}" type="slidenum">
              <a:rPr lang="zh-TW" altLang="zh-TW" smtClean="0"/>
              <a:pPr>
                <a:defRPr/>
              </a:pPr>
              <a:t>‹#›</a:t>
            </a:fld>
            <a:endParaRPr lang="en-US" altLang="zh-TW" dirty="0"/>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a:t>按一下以編輯母片標題樣式</a:t>
            </a:r>
            <a:endParaRPr kumimoji="0" lang="en-US"/>
          </a:p>
        </p:txBody>
      </p:sp>
      <p:sp>
        <p:nvSpPr>
          <p:cNvPr id="12" name="日期版面配置區 11"/>
          <p:cNvSpPr>
            <a:spLocks noGrp="1"/>
          </p:cNvSpPr>
          <p:nvPr>
            <p:ph type="dt" sz="half" idx="10"/>
          </p:nvPr>
        </p:nvSpPr>
        <p:spPr/>
        <p:txBody>
          <a:bodyPr/>
          <a:lstStyle/>
          <a:p>
            <a:fld id="{971FD343-5FF0-4534-9C44-80D8F3C572E9}" type="datetime1">
              <a:rPr lang="en-US" altLang="zh-TW" smtClean="0"/>
              <a:t>2/25/2024</a:t>
            </a:fld>
            <a:endParaRPr 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FA010190-87D5-4DF8-A807-1A3CC913623F}" type="slidenum">
              <a:rPr lang="zh-TW" altLang="zh-TW" smtClean="0"/>
              <a:pPr>
                <a:defRPr/>
              </a:pPr>
              <a:t>‹#›</a:t>
            </a:fld>
            <a:endParaRPr lang="en-US" altLang="zh-TW"/>
          </a:p>
        </p:txBody>
      </p:sp>
      <p:sp>
        <p:nvSpPr>
          <p:cNvPr id="14" name="頁尾版面配置區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8" name="日期版面配置區 7"/>
          <p:cNvSpPr>
            <a:spLocks noGrp="1"/>
          </p:cNvSpPr>
          <p:nvPr>
            <p:ph type="dt" sz="half" idx="15"/>
          </p:nvPr>
        </p:nvSpPr>
        <p:spPr/>
        <p:txBody>
          <a:bodyPr rtlCol="0"/>
          <a:lstStyle/>
          <a:p>
            <a:fld id="{E923E43A-AB15-4E8E-8892-581B9F448C24}" type="datetime1">
              <a:rPr lang="en-US" altLang="zh-TW" smtClean="0"/>
              <a:t>2/25/2024</a:t>
            </a:fld>
            <a:endParaRPr lang="en-US"/>
          </a:p>
        </p:txBody>
      </p:sp>
      <p:sp>
        <p:nvSpPr>
          <p:cNvPr id="10" name="投影片編號版面配置區 9"/>
          <p:cNvSpPr>
            <a:spLocks noGrp="1"/>
          </p:cNvSpPr>
          <p:nvPr>
            <p:ph type="sldNum" sz="quarter" idx="16"/>
          </p:nvPr>
        </p:nvSpPr>
        <p:spPr/>
        <p:txBody>
          <a:bodyPr rtlCol="0"/>
          <a:lstStyle/>
          <a:p>
            <a:pPr>
              <a:defRPr/>
            </a:pPr>
            <a:fld id="{98662173-6A03-4AF7-9699-E33CB6BC1067}" type="slidenum">
              <a:rPr lang="zh-TW" altLang="zh-TW" smtClean="0"/>
              <a:pPr>
                <a:defRPr/>
              </a:pPr>
              <a:t>‹#›</a:t>
            </a:fld>
            <a:endParaRPr lang="en-US" altLang="zh-TW"/>
          </a:p>
        </p:txBody>
      </p:sp>
      <p:sp>
        <p:nvSpPr>
          <p:cNvPr id="12" name="頁尾版面配置區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0" name="日期版面配置區 9"/>
          <p:cNvSpPr>
            <a:spLocks noGrp="1"/>
          </p:cNvSpPr>
          <p:nvPr>
            <p:ph type="dt" sz="half" idx="15"/>
          </p:nvPr>
        </p:nvSpPr>
        <p:spPr/>
        <p:txBody>
          <a:bodyPr rtlCol="0"/>
          <a:lstStyle/>
          <a:p>
            <a:fld id="{20557B59-7274-45F6-8347-EDD13D0C29D9}" type="datetime1">
              <a:rPr lang="en-US" altLang="zh-TW" smtClean="0"/>
              <a:t>2/25/2024</a:t>
            </a:fld>
            <a:endParaRPr lang="en-US"/>
          </a:p>
        </p:txBody>
      </p:sp>
      <p:sp>
        <p:nvSpPr>
          <p:cNvPr id="12" name="投影片編號版面配置區 11"/>
          <p:cNvSpPr>
            <a:spLocks noGrp="1"/>
          </p:cNvSpPr>
          <p:nvPr>
            <p:ph type="sldNum" sz="quarter" idx="16"/>
          </p:nvPr>
        </p:nvSpPr>
        <p:spPr/>
        <p:txBody>
          <a:bodyPr rtlCol="0"/>
          <a:lstStyle/>
          <a:p>
            <a:pPr>
              <a:defRPr/>
            </a:pPr>
            <a:fld id="{0B6D5F6C-F971-4F73-9E0A-B49409F2B616}" type="slidenum">
              <a:rPr lang="zh-TW" altLang="zh-TW" smtClean="0"/>
              <a:pPr>
                <a:defRPr/>
              </a:pPr>
              <a:t>‹#›</a:t>
            </a:fld>
            <a:endParaRPr lang="en-US" altLang="zh-TW"/>
          </a:p>
        </p:txBody>
      </p:sp>
      <p:sp>
        <p:nvSpPr>
          <p:cNvPr id="14" name="頁尾版面配置區 13"/>
          <p:cNvSpPr>
            <a:spLocks noGrp="1"/>
          </p:cNvSpPr>
          <p:nvPr>
            <p:ph type="ftr" sz="quarter" idx="17"/>
          </p:nvPr>
        </p:nvSpPr>
        <p:spPr/>
        <p:txBody>
          <a:bodyPr rtlCol="0"/>
          <a:lstStyle/>
          <a:p>
            <a:endParaRPr kumimoji="0"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a:t>按一下以編輯母片文字樣式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69F5D863-687C-44D7-84D6-358F10367A0D}" type="datetime1">
              <a:rPr lang="en-US" altLang="zh-TW" smtClean="0"/>
              <a:t>2/25/2024</a:t>
            </a:fld>
            <a:endParaRPr lang="en-US"/>
          </a:p>
        </p:txBody>
      </p:sp>
      <p:sp>
        <p:nvSpPr>
          <p:cNvPr id="4" name="頁尾版面配置區 3"/>
          <p:cNvSpPr>
            <a:spLocks noGrp="1"/>
          </p:cNvSpPr>
          <p:nvPr>
            <p:ph type="ftr" sz="quarter" idx="11"/>
          </p:nvPr>
        </p:nvSpPr>
        <p:spPr/>
        <p:txBody>
          <a:bodyPr/>
          <a:lstStyle/>
          <a:p>
            <a:endParaRPr kumimoji="0" 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pPr>
              <a:defRPr/>
            </a:pPr>
            <a:fld id="{B0E62C9F-B3A9-42D1-8924-07958C9D47BE}" type="slidenum">
              <a:rPr lang="zh-TW" altLang="zh-TW" smtClean="0"/>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687964A-0FBC-47D4-88F6-B2ACE16245DA}" type="datetime1">
              <a:rPr lang="en-US" altLang="zh-TW" smtClean="0"/>
              <a:t>2/25/2024</a:t>
            </a:fld>
            <a:endParaRPr lang="en-US"/>
          </a:p>
        </p:txBody>
      </p:sp>
      <p:sp>
        <p:nvSpPr>
          <p:cNvPr id="3" name="頁尾版面配置區 2"/>
          <p:cNvSpPr>
            <a:spLocks noGrp="1"/>
          </p:cNvSpPr>
          <p:nvPr>
            <p:ph type="ftr" sz="quarter" idx="11"/>
          </p:nvPr>
        </p:nvSpPr>
        <p:spPr/>
        <p:txBody>
          <a:bodyPr/>
          <a:lstStyle/>
          <a:p>
            <a:endParaRPr kumimoji="0" lang="en-US" dirty="0"/>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CFFB9468-3176-4B38-93E9-6AE61B0AC2A1}" type="slidenum">
              <a:rPr lang="zh-TW" altLang="zh-TW" smtClean="0"/>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528" y="333375"/>
            <a:ext cx="8424936" cy="865188"/>
          </a:xfr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sldNum" sz="quarter" idx="10"/>
          </p:nvPr>
        </p:nvSpPr>
        <p:spPr>
          <a:ln/>
        </p:spPr>
        <p:txBody>
          <a:bodyPr/>
          <a:lstStyle>
            <a:lvl1pPr>
              <a:defRPr/>
            </a:lvl1pPr>
          </a:lstStyle>
          <a:p>
            <a:pPr>
              <a:defRPr/>
            </a:pPr>
            <a:fld id="{CDB1DFEA-237A-49C5-82EB-C9CAEB07B98A}" type="slidenum">
              <a:rPr lang="zh-TW" altLang="zh-TW"/>
              <a:pPr>
                <a:defRPr/>
              </a:pPr>
              <a:t>‹#›</a:t>
            </a:fld>
            <a:endParaRPr lang="en-US" altLang="zh-TW"/>
          </a:p>
        </p:txBody>
      </p:sp>
    </p:spTree>
    <p:extLst>
      <p:ext uri="{BB962C8B-B14F-4D97-AF65-F5344CB8AC3E}">
        <p14:creationId xmlns:p14="http://schemas.microsoft.com/office/powerpoint/2010/main" val="639946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a:t>按一下以編輯母片標題樣式</a:t>
            </a:r>
            <a:endParaRPr kumimoji="0" lang="en-US"/>
          </a:p>
        </p:txBody>
      </p:sp>
      <p:sp>
        <p:nvSpPr>
          <p:cNvPr id="5" name="日期版面配置區 4"/>
          <p:cNvSpPr>
            <a:spLocks noGrp="1"/>
          </p:cNvSpPr>
          <p:nvPr>
            <p:ph type="dt" sz="half" idx="10"/>
          </p:nvPr>
        </p:nvSpPr>
        <p:spPr/>
        <p:txBody>
          <a:bodyPr/>
          <a:lstStyle/>
          <a:p>
            <a:fld id="{5FFD3668-BEE0-41A7-8FBE-374499882188}" type="datetime1">
              <a:rPr lang="en-US" altLang="zh-TW" smtClean="0"/>
              <a:t>2/25/2024</a:t>
            </a:fld>
            <a:endParaRPr lang="en-US"/>
          </a:p>
        </p:txBody>
      </p:sp>
      <p:sp>
        <p:nvSpPr>
          <p:cNvPr id="6" name="頁尾版面配置區 5"/>
          <p:cNvSpPr>
            <a:spLocks noGrp="1"/>
          </p:cNvSpPr>
          <p:nvPr>
            <p:ph type="ftr" sz="quarter" idx="11"/>
          </p:nvPr>
        </p:nvSpPr>
        <p:spPr/>
        <p:txBody>
          <a:bodyPr/>
          <a:lstStyle/>
          <a:p>
            <a:endParaRPr kumimoji="0" 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pPr>
              <a:defRPr/>
            </a:pPr>
            <a:fld id="{6A59FBA4-A698-495E-83E2-579B78BE4BBB}" type="slidenum">
              <a:rPr lang="zh-TW" altLang="zh-TW" smtClean="0"/>
              <a:pPr>
                <a:defRPr/>
              </a:pPr>
              <a:t>‹#›</a:t>
            </a:fld>
            <a:endParaRPr lang="en-US" altLang="zh-TW"/>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28B0DB87-0495-433A-A419-B6041C2D122B}" type="datetime1">
              <a:rPr lang="en-US" altLang="zh-TW" smtClean="0"/>
              <a:t>2/25/2024</a:t>
            </a:fld>
            <a:endParaRPr 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pPr>
              <a:defRPr/>
            </a:pPr>
            <a:fld id="{6B3537AA-9C0A-465C-8B96-ABDEA5EACE1B}" type="slidenum">
              <a:rPr lang="zh-TW" altLang="zh-TW" smtClean="0"/>
              <a:pPr>
                <a:defRPr/>
              </a:pPr>
              <a:t>‹#›</a:t>
            </a:fld>
            <a:endParaRPr lang="en-US" altLang="zh-TW"/>
          </a:p>
        </p:txBody>
      </p:sp>
      <p:sp>
        <p:nvSpPr>
          <p:cNvPr id="14" name="頁尾版面配置區 13"/>
          <p:cNvSpPr>
            <a:spLocks noGrp="1"/>
          </p:cNvSpPr>
          <p:nvPr>
            <p:ph type="ftr" sz="quarter" idx="12"/>
          </p:nvPr>
        </p:nvSpPr>
        <p:spPr>
          <a:xfrm>
            <a:off x="1600200" y="6248206"/>
            <a:ext cx="4572000" cy="365125"/>
          </a:xfrm>
        </p:spPr>
        <p:txBody>
          <a:bodyPr rtlCol="0"/>
          <a:lstStyle/>
          <a:p>
            <a:endParaRPr kumimoji="0" lang="en-US" dirty="0"/>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E6D2AA4A-F944-4E3F-AD6C-EF39DDE6156A}" type="datetime1">
              <a:rPr lang="en-US" altLang="zh-TW" smtClean="0"/>
              <a:t>2/25/2024</a:t>
            </a:fld>
            <a:endParaRPr lang="en-US"/>
          </a:p>
        </p:txBody>
      </p:sp>
      <p:sp>
        <p:nvSpPr>
          <p:cNvPr id="5" name="頁尾版面配置區 4"/>
          <p:cNvSpPr>
            <a:spLocks noGrp="1"/>
          </p:cNvSpPr>
          <p:nvPr>
            <p:ph type="ftr" sz="quarter" idx="11"/>
          </p:nvPr>
        </p:nvSpPr>
        <p:spPr/>
        <p:txBody>
          <a:bodyPr/>
          <a:lstStyle/>
          <a:p>
            <a:endParaRPr kumimoji="0" lang="en-US"/>
          </a:p>
        </p:txBody>
      </p:sp>
      <p:sp>
        <p:nvSpPr>
          <p:cNvPr id="6" name="投影片編號版面配置區 5"/>
          <p:cNvSpPr>
            <a:spLocks noGrp="1"/>
          </p:cNvSpPr>
          <p:nvPr>
            <p:ph type="sldNum" sz="quarter" idx="12"/>
          </p:nvPr>
        </p:nvSpPr>
        <p:spPr/>
        <p:txBody>
          <a:bodyPr/>
          <a:lstStyle/>
          <a:p>
            <a:pPr>
              <a:defRPr/>
            </a:pPr>
            <a:fld id="{3B904A01-624A-4C6D-B843-9249ECEBBF6E}" type="slidenum">
              <a:rPr lang="zh-TW" altLang="zh-TW" smtClean="0"/>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77029BB3-B9A4-4EDC-B007-25A25439E631}" type="datetime1">
              <a:rPr lang="en-US" altLang="zh-TW" smtClean="0"/>
              <a:t>2/25/2024</a:t>
            </a:fld>
            <a:endParaRPr lang="en-US" dirty="0"/>
          </a:p>
        </p:txBody>
      </p:sp>
      <p:sp>
        <p:nvSpPr>
          <p:cNvPr id="5" name="頁尾版面配置區 4"/>
          <p:cNvSpPr>
            <a:spLocks noGrp="1"/>
          </p:cNvSpPr>
          <p:nvPr>
            <p:ph type="ftr" sz="quarter" idx="11"/>
          </p:nvPr>
        </p:nvSpPr>
        <p:spPr>
          <a:xfrm>
            <a:off x="457201" y="6248207"/>
            <a:ext cx="5573483" cy="365125"/>
          </a:xfrm>
        </p:spPr>
        <p:txBody>
          <a:bodyPr/>
          <a:lstStyle/>
          <a:p>
            <a:endParaRPr kumimoji="0" lang="en-US" dirty="0"/>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pPr>
              <a:defRPr/>
            </a:pPr>
            <a:fld id="{0A8EEE7A-3B26-4E42-AE26-441F6F72155C}" type="slidenum">
              <a:rPr lang="zh-TW" altLang="zh-TW" smtClean="0"/>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sldNum" sz="quarter" idx="10"/>
          </p:nvPr>
        </p:nvSpPr>
        <p:spPr>
          <a:ln/>
        </p:spPr>
        <p:txBody>
          <a:bodyPr/>
          <a:lstStyle>
            <a:lvl1pPr>
              <a:defRPr/>
            </a:lvl1pPr>
          </a:lstStyle>
          <a:p>
            <a:pPr>
              <a:defRPr/>
            </a:pPr>
            <a:fld id="{F5EEA270-D5C4-4901-A961-0C9D8EF6B763}" type="slidenum">
              <a:rPr lang="zh-TW" altLang="zh-TW"/>
              <a:pPr>
                <a:defRPr/>
              </a:pPr>
              <a:t>‹#›</a:t>
            </a:fld>
            <a:endParaRPr lang="en-US" altLang="zh-TW"/>
          </a:p>
        </p:txBody>
      </p:sp>
    </p:spTree>
    <p:extLst>
      <p:ext uri="{BB962C8B-B14F-4D97-AF65-F5344CB8AC3E}">
        <p14:creationId xmlns:p14="http://schemas.microsoft.com/office/powerpoint/2010/main" val="190811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sldNum" sz="quarter" idx="10"/>
          </p:nvPr>
        </p:nvSpPr>
        <p:spPr>
          <a:ln/>
        </p:spPr>
        <p:txBody>
          <a:bodyPr/>
          <a:lstStyle>
            <a:lvl1pPr>
              <a:defRPr/>
            </a:lvl1pPr>
          </a:lstStyle>
          <a:p>
            <a:pPr>
              <a:defRPr/>
            </a:pPr>
            <a:fld id="{98662173-6A03-4AF7-9699-E33CB6BC1067}" type="slidenum">
              <a:rPr lang="zh-TW" altLang="zh-TW"/>
              <a:pPr>
                <a:defRPr/>
              </a:pPr>
              <a:t>‹#›</a:t>
            </a:fld>
            <a:endParaRPr lang="en-US" altLang="zh-TW"/>
          </a:p>
        </p:txBody>
      </p:sp>
    </p:spTree>
    <p:extLst>
      <p:ext uri="{BB962C8B-B14F-4D97-AF65-F5344CB8AC3E}">
        <p14:creationId xmlns:p14="http://schemas.microsoft.com/office/powerpoint/2010/main" val="6936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sldNum" sz="quarter" idx="10"/>
          </p:nvPr>
        </p:nvSpPr>
        <p:spPr>
          <a:ln/>
        </p:spPr>
        <p:txBody>
          <a:bodyPr/>
          <a:lstStyle>
            <a:lvl1pPr>
              <a:defRPr/>
            </a:lvl1pPr>
          </a:lstStyle>
          <a:p>
            <a:pPr>
              <a:defRPr/>
            </a:pPr>
            <a:fld id="{0B6D5F6C-F971-4F73-9E0A-B49409F2B616}" type="slidenum">
              <a:rPr lang="zh-TW" altLang="zh-TW"/>
              <a:pPr>
                <a:defRPr/>
              </a:pPr>
              <a:t>‹#›</a:t>
            </a:fld>
            <a:endParaRPr lang="en-US" altLang="zh-TW"/>
          </a:p>
        </p:txBody>
      </p:sp>
    </p:spTree>
    <p:extLst>
      <p:ext uri="{BB962C8B-B14F-4D97-AF65-F5344CB8AC3E}">
        <p14:creationId xmlns:p14="http://schemas.microsoft.com/office/powerpoint/2010/main" val="266928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sldNum" sz="quarter" idx="10"/>
          </p:nvPr>
        </p:nvSpPr>
        <p:spPr>
          <a:ln/>
        </p:spPr>
        <p:txBody>
          <a:bodyPr/>
          <a:lstStyle>
            <a:lvl1pPr>
              <a:defRPr/>
            </a:lvl1pPr>
          </a:lstStyle>
          <a:p>
            <a:pPr>
              <a:defRPr/>
            </a:pPr>
            <a:fld id="{B0E62C9F-B3A9-42D1-8924-07958C9D47BE}" type="slidenum">
              <a:rPr lang="zh-TW" altLang="zh-TW"/>
              <a:pPr>
                <a:defRPr/>
              </a:pPr>
              <a:t>‹#›</a:t>
            </a:fld>
            <a:endParaRPr lang="en-US" altLang="zh-TW"/>
          </a:p>
        </p:txBody>
      </p:sp>
    </p:spTree>
    <p:extLst>
      <p:ext uri="{BB962C8B-B14F-4D97-AF65-F5344CB8AC3E}">
        <p14:creationId xmlns:p14="http://schemas.microsoft.com/office/powerpoint/2010/main" val="347410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CFFB9468-3176-4B38-93E9-6AE61B0AC2A1}" type="slidenum">
              <a:rPr lang="zh-TW" altLang="zh-TW"/>
              <a:pPr>
                <a:defRPr/>
              </a:pPr>
              <a:t>‹#›</a:t>
            </a:fld>
            <a:endParaRPr lang="en-US" altLang="zh-TW"/>
          </a:p>
        </p:txBody>
      </p:sp>
    </p:spTree>
    <p:extLst>
      <p:ext uri="{BB962C8B-B14F-4D97-AF65-F5344CB8AC3E}">
        <p14:creationId xmlns:p14="http://schemas.microsoft.com/office/powerpoint/2010/main" val="191639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pPr>
              <a:defRPr/>
            </a:pPr>
            <a:fld id="{6A59FBA4-A698-495E-83E2-579B78BE4BBB}" type="slidenum">
              <a:rPr lang="zh-TW" altLang="zh-TW"/>
              <a:pPr>
                <a:defRPr/>
              </a:pPr>
              <a:t>‹#›</a:t>
            </a:fld>
            <a:endParaRPr lang="en-US" altLang="zh-TW"/>
          </a:p>
        </p:txBody>
      </p:sp>
    </p:spTree>
    <p:extLst>
      <p:ext uri="{BB962C8B-B14F-4D97-AF65-F5344CB8AC3E}">
        <p14:creationId xmlns:p14="http://schemas.microsoft.com/office/powerpoint/2010/main" val="188794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sldNum" sz="quarter" idx="10"/>
          </p:nvPr>
        </p:nvSpPr>
        <p:spPr>
          <a:ln/>
        </p:spPr>
        <p:txBody>
          <a:bodyPr/>
          <a:lstStyle>
            <a:lvl1pPr>
              <a:defRPr/>
            </a:lvl1pPr>
          </a:lstStyle>
          <a:p>
            <a:pPr>
              <a:defRPr/>
            </a:pPr>
            <a:fld id="{6B3537AA-9C0A-465C-8B96-ABDEA5EACE1B}" type="slidenum">
              <a:rPr lang="zh-TW" altLang="zh-TW"/>
              <a:pPr>
                <a:defRPr/>
              </a:pPr>
              <a:t>‹#›</a:t>
            </a:fld>
            <a:endParaRPr lang="en-US" altLang="zh-TW"/>
          </a:p>
        </p:txBody>
      </p:sp>
    </p:spTree>
    <p:extLst>
      <p:ext uri="{BB962C8B-B14F-4D97-AF65-F5344CB8AC3E}">
        <p14:creationId xmlns:p14="http://schemas.microsoft.com/office/powerpoint/2010/main" val="93945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79388" y="333375"/>
            <a:ext cx="77057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4"/>
          <p:cNvSpPr>
            <a:spLocks noGrp="1" noChangeArrowheads="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第一層</a:t>
            </a:r>
          </a:p>
          <a:p>
            <a:pPr lvl="1"/>
            <a:r>
              <a:rPr lang="zh-TW" altLang="en-US"/>
              <a:t>第二層</a:t>
            </a:r>
          </a:p>
          <a:p>
            <a:pPr lvl="2"/>
            <a:r>
              <a:rPr lang="zh-TW" altLang="en-US"/>
              <a:t>第三層</a:t>
            </a:r>
          </a:p>
          <a:p>
            <a:pPr lvl="3"/>
            <a:r>
              <a:rPr lang="zh-TW" altLang="en-US"/>
              <a:t>第四層</a:t>
            </a:r>
          </a:p>
          <a:p>
            <a:pPr lvl="4"/>
            <a:r>
              <a:rPr lang="zh-TW" altLang="en-US"/>
              <a:t>第五層</a:t>
            </a:r>
          </a:p>
          <a:p>
            <a:pPr lvl="2"/>
            <a:endParaRPr lang="zh-TW" altLang="en-US"/>
          </a:p>
        </p:txBody>
      </p:sp>
      <p:sp>
        <p:nvSpPr>
          <p:cNvPr id="52229" name="Rectangle 5"/>
          <p:cNvSpPr>
            <a:spLocks noGrp="1" noChangeArrowheads="1"/>
          </p:cNvSpPr>
          <p:nvPr>
            <p:ph type="sldNum" sz="quarter" idx="4"/>
          </p:nvPr>
        </p:nvSpPr>
        <p:spPr bwMode="auto">
          <a:xfrm>
            <a:off x="7812088" y="6524625"/>
            <a:ext cx="909637" cy="2873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FA010190-87D5-4DF8-A807-1A3CC913623F}" type="slidenum">
              <a:rPr lang="zh-TW"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04"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2pPr>
      <a:lvl3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3pPr>
      <a:lvl4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4pPr>
      <a:lvl5pPr algn="ctr" rtl="0" eaLnBrk="0" fontAlgn="base" hangingPunct="0">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5pPr>
      <a:lvl6pPr marL="4572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6pPr>
      <a:lvl7pPr marL="9144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7pPr>
      <a:lvl8pPr marL="13716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8pPr>
      <a:lvl9pPr marL="1828800" algn="ctr" rtl="0" fontAlgn="base">
        <a:spcBef>
          <a:spcPct val="0"/>
        </a:spcBef>
        <a:spcAft>
          <a:spcPct val="0"/>
        </a:spcAft>
        <a:defRPr kumimoji="1" sz="4400">
          <a:solidFill>
            <a:schemeClr val="bg1"/>
          </a:solidFill>
          <a:latin typeface="Times New Roman" pitchFamily="18" charset="0"/>
          <a:ea typeface="標楷體" pitchFamily="65" charset="-120"/>
          <a:cs typeface="新細明體" pitchFamily="18" charset="-120"/>
        </a:defRPr>
      </a:lvl9pPr>
    </p:titleStyle>
    <p:bodyStyle>
      <a:lvl1pPr marL="342900" indent="-342900" algn="l" rtl="0" eaLnBrk="0" fontAlgn="base" hangingPunct="0">
        <a:spcBef>
          <a:spcPct val="20000"/>
        </a:spcBef>
        <a:spcAft>
          <a:spcPct val="0"/>
        </a:spcAft>
        <a:buClr>
          <a:srgbClr val="000099"/>
        </a:buClr>
        <a:buFont typeface="Wingdings" pitchFamily="2" charset="2"/>
        <a:buChar char="v"/>
        <a:defRPr kumimoji="1" sz="3200" b="1">
          <a:solidFill>
            <a:srgbClr val="000099"/>
          </a:solidFill>
          <a:latin typeface="+mn-lt"/>
          <a:ea typeface="+mn-ea"/>
          <a:cs typeface="+mn-cs"/>
        </a:defRPr>
      </a:lvl1pPr>
      <a:lvl2pPr marL="742950" indent="-285750" algn="l" rtl="0" eaLnBrk="0" fontAlgn="base" hangingPunct="0">
        <a:spcBef>
          <a:spcPct val="20000"/>
        </a:spcBef>
        <a:spcAft>
          <a:spcPct val="0"/>
        </a:spcAft>
        <a:buClr>
          <a:srgbClr val="080808"/>
        </a:buClr>
        <a:buFont typeface="Wingdings" pitchFamily="2" charset="2"/>
        <a:buChar char="Ø"/>
        <a:defRPr kumimoji="1" sz="2800">
          <a:solidFill>
            <a:srgbClr val="080808"/>
          </a:solidFill>
          <a:latin typeface="+mn-lt"/>
          <a:ea typeface="+mn-ea"/>
          <a:cs typeface="+mn-cs"/>
        </a:defRPr>
      </a:lvl2pPr>
      <a:lvl3pPr marL="1143000" indent="-228600" algn="l" rtl="0" eaLnBrk="0" fontAlgn="base" hangingPunct="0">
        <a:spcBef>
          <a:spcPct val="20000"/>
        </a:spcBef>
        <a:spcAft>
          <a:spcPct val="0"/>
        </a:spcAft>
        <a:buClr>
          <a:srgbClr val="006666"/>
        </a:buClr>
        <a:buChar char="•"/>
        <a:defRPr kumimoji="1" sz="2000">
          <a:solidFill>
            <a:srgbClr val="006666"/>
          </a:solidFill>
          <a:latin typeface="+mn-lt"/>
          <a:ea typeface="+mn-ea"/>
          <a:cs typeface="+mn-cs"/>
        </a:defRPr>
      </a:lvl3pPr>
      <a:lvl4pPr marL="1600200" indent="-228600" algn="l" rtl="0" eaLnBrk="0" fontAlgn="base" hangingPunct="0">
        <a:spcBef>
          <a:spcPct val="20000"/>
        </a:spcBef>
        <a:spcAft>
          <a:spcPct val="0"/>
        </a:spcAft>
        <a:buClr>
          <a:srgbClr val="1C1C1C"/>
        </a:buClr>
        <a:buFont typeface="Arial" charset="0"/>
        <a:buChar char="−"/>
        <a:defRPr kumimoji="1" sz="2000">
          <a:solidFill>
            <a:srgbClr val="333333"/>
          </a:solidFill>
          <a:latin typeface="+mn-lt"/>
          <a:ea typeface="+mn-ea"/>
          <a:cs typeface="+mn-cs"/>
        </a:defRPr>
      </a:lvl4pPr>
      <a:lvl5pPr marL="2057400" indent="-228600" algn="l" rtl="0" eaLnBrk="0" fontAlgn="base" hangingPunct="0">
        <a:spcBef>
          <a:spcPct val="20000"/>
        </a:spcBef>
        <a:spcAft>
          <a:spcPct val="0"/>
        </a:spcAft>
        <a:buClr>
          <a:srgbClr val="1C1C1C"/>
        </a:buClr>
        <a:buChar char="»"/>
        <a:defRPr kumimoji="1" sz="2000">
          <a:solidFill>
            <a:srgbClr val="333333"/>
          </a:solidFill>
          <a:latin typeface="+mn-lt"/>
          <a:ea typeface="+mn-ea"/>
          <a:cs typeface="+mn-cs"/>
        </a:defRPr>
      </a:lvl5pPr>
      <a:lvl6pPr marL="25146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6pPr>
      <a:lvl7pPr marL="29718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7pPr>
      <a:lvl8pPr marL="34290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8pPr>
      <a:lvl9pPr marL="3886200" indent="-228600" algn="l" rtl="0" fontAlgn="base">
        <a:spcBef>
          <a:spcPct val="20000"/>
        </a:spcBef>
        <a:spcAft>
          <a:spcPct val="0"/>
        </a:spcAft>
        <a:buClr>
          <a:srgbClr val="1C1C1C"/>
        </a:buClr>
        <a:buChar char="»"/>
        <a:defRPr kumimoji="1" sz="2000">
          <a:solidFill>
            <a:srgbClr val="333333"/>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B23E4D-3391-4199-951D-C58EED2F2F89}" type="datetime1">
              <a:rPr lang="en-US" altLang="zh-TW" smtClean="0"/>
              <a:t>2/25/2024</a:t>
            </a:fld>
            <a:endParaRPr lang="en-US" sz="1400" dirty="0">
              <a:solidFill>
                <a:schemeClr val="tx2"/>
              </a:solidFill>
            </a:endParaRPr>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FA010190-87D5-4DF8-A807-1A3CC913623F}" type="slidenum">
              <a:rPr lang="zh-TW"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etax.nat.gov.tw/etwmain/etw113w1/ban/query"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0" y="4293096"/>
            <a:ext cx="9144000" cy="1224136"/>
          </a:xfrm>
        </p:spPr>
        <p:txBody>
          <a:bodyPr>
            <a:normAutofit fontScale="90000"/>
          </a:bodyPr>
          <a:lstStyle/>
          <a:p>
            <a:pPr algn="ctr"/>
            <a:r>
              <a:rPr lang="en-US" altLang="zh-TW" dirty="0" smtClean="0"/>
              <a:t/>
            </a:r>
            <a:br>
              <a:rPr lang="en-US" altLang="zh-TW" dirty="0" smtClean="0"/>
            </a:br>
            <a:r>
              <a:rPr lang="zh-TW" altLang="en-US" sz="6000" b="1" dirty="0" smtClean="0">
                <a:solidFill>
                  <a:srgbClr val="0000FF"/>
                </a:solidFill>
              </a:rPr>
              <a:t>申請流程及相關規定</a:t>
            </a:r>
            <a:endParaRPr lang="zh-TW" altLang="en-US" sz="4000" b="1" dirty="0">
              <a:solidFill>
                <a:srgbClr val="0000FF"/>
              </a:solidFill>
            </a:endParaRPr>
          </a:p>
        </p:txBody>
      </p:sp>
      <p:sp>
        <p:nvSpPr>
          <p:cNvPr id="4" name="Rectangle 8"/>
          <p:cNvSpPr txBox="1">
            <a:spLocks noChangeArrowheads="1"/>
          </p:cNvSpPr>
          <p:nvPr/>
        </p:nvSpPr>
        <p:spPr bwMode="auto">
          <a:xfrm>
            <a:off x="0" y="620688"/>
            <a:ext cx="9144000"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lang="en-US" altLang="zh-TW" sz="3600" b="1" dirty="0">
                <a:latin typeface="+mj-ea"/>
                <a:ea typeface="+mj-ea"/>
              </a:rPr>
              <a:t>113</a:t>
            </a:r>
            <a:r>
              <a:rPr lang="zh-TW" altLang="en-US" sz="3600" b="1" dirty="0">
                <a:latin typeface="+mj-ea"/>
                <a:ea typeface="+mj-ea"/>
              </a:rPr>
              <a:t>學年</a:t>
            </a:r>
            <a:r>
              <a:rPr lang="zh-TW" altLang="en-US" sz="3600" b="1" dirty="0" smtClean="0">
                <a:latin typeface="+mj-ea"/>
                <a:ea typeface="+mj-ea"/>
              </a:rPr>
              <a:t>度 </a:t>
            </a:r>
            <a:r>
              <a:rPr lang="zh-TW" altLang="en-US" sz="3600" b="1" kern="0" noProof="0" dirty="0" smtClean="0">
                <a:latin typeface="+mj-ea"/>
                <a:ea typeface="+mj-ea"/>
                <a:cs typeface="+mj-cs"/>
              </a:rPr>
              <a:t>南台科技大學</a:t>
            </a:r>
            <a:endParaRPr lang="en-US" altLang="zh-TW" sz="3600" b="1" kern="0" noProof="0" dirty="0" smtClean="0">
              <a:latin typeface="+mj-ea"/>
              <a:ea typeface="+mj-ea"/>
              <a:cs typeface="+mj-cs"/>
            </a:endParaRPr>
          </a:p>
          <a:p>
            <a:pPr algn="ctr">
              <a:defRPr/>
            </a:pPr>
            <a:endParaRPr kumimoji="1" lang="en-US" altLang="zh-TW" sz="3600" b="1" i="0" u="none" strike="noStrike" kern="0" cap="none" spc="0" normalizeH="0" baseline="0" dirty="0">
              <a:ln>
                <a:noFill/>
              </a:ln>
              <a:effectLst/>
              <a:uLnTx/>
              <a:uFillTx/>
              <a:latin typeface="+mj-ea"/>
              <a:ea typeface="+mj-ea"/>
              <a:cs typeface="+mj-cs"/>
            </a:endParaRPr>
          </a:p>
          <a:p>
            <a:pPr algn="ctr">
              <a:defRPr/>
            </a:pPr>
            <a:r>
              <a:rPr lang="zh-TW" altLang="en-US" sz="3600" b="1" kern="0" dirty="0">
                <a:latin typeface="+mj-ea"/>
                <a:ea typeface="+mj-ea"/>
              </a:rPr>
              <a:t>國際企業</a:t>
            </a:r>
            <a:r>
              <a:rPr lang="zh-TW" altLang="en-US" sz="3600" b="1" kern="0" dirty="0" smtClean="0">
                <a:latin typeface="+mj-ea"/>
                <a:ea typeface="+mj-ea"/>
              </a:rPr>
              <a:t>系</a:t>
            </a:r>
            <a:r>
              <a:rPr lang="zh-TW" altLang="zh-TW" sz="3600" b="1" dirty="0">
                <a:latin typeface="微軟正黑體" panose="020B0604030504040204" pitchFamily="34" charset="-120"/>
                <a:ea typeface="微軟正黑體" panose="020B0604030504040204" pitchFamily="34" charset="-120"/>
              </a:rPr>
              <a:t>暨國際商務學程</a:t>
            </a:r>
            <a:endParaRPr kumimoji="1" lang="en-US" altLang="zh-TW" sz="36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mj-cs"/>
            </a:endParaRPr>
          </a:p>
        </p:txBody>
      </p:sp>
      <p:sp>
        <p:nvSpPr>
          <p:cNvPr id="2" name="投影片編號版面配置區 1">
            <a:extLst>
              <a:ext uri="{FF2B5EF4-FFF2-40B4-BE49-F238E27FC236}">
                <a16:creationId xmlns:a16="http://schemas.microsoft.com/office/drawing/2014/main" id="{CD4E57B9-B429-4854-9B58-9CC92CB10187}"/>
              </a:ext>
            </a:extLst>
          </p:cNvPr>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
        <p:nvSpPr>
          <p:cNvPr id="7" name="Rectangle 8"/>
          <p:cNvSpPr txBox="1">
            <a:spLocks noChangeArrowheads="1"/>
          </p:cNvSpPr>
          <p:nvPr/>
        </p:nvSpPr>
        <p:spPr>
          <a:xfrm>
            <a:off x="28857" y="2852936"/>
            <a:ext cx="9144000" cy="1188133"/>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fontAlgn="auto">
              <a:spcAft>
                <a:spcPts val="0"/>
              </a:spcAft>
            </a:pPr>
            <a:r>
              <a:rPr lang="en-US" altLang="zh-TW" sz="5400" dirty="0" smtClean="0"/>
              <a:t/>
            </a:r>
            <a:br>
              <a:rPr lang="en-US" altLang="zh-TW" sz="5400" dirty="0" smtClean="0"/>
            </a:br>
            <a:r>
              <a:rPr lang="zh-TW" altLang="en-US" sz="5400" b="1" dirty="0" smtClean="0">
                <a:solidFill>
                  <a:srgbClr val="FFC000"/>
                </a:solidFill>
              </a:rPr>
              <a:t>校外實習</a:t>
            </a:r>
            <a:endParaRPr lang="zh-TW" altLang="en-US" sz="5400" b="1"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05A38D-35E2-475B-849B-BBD73AC56043}"/>
              </a:ext>
            </a:extLst>
          </p:cNvPr>
          <p:cNvSpPr>
            <a:spLocks noGrp="1"/>
          </p:cNvSpPr>
          <p:nvPr>
            <p:ph type="title"/>
          </p:nvPr>
        </p:nvSpPr>
        <p:spPr/>
        <p:txBody>
          <a:bodyPr>
            <a:normAutofit/>
          </a:bodyPr>
          <a:lstStyle/>
          <a:p>
            <a:pPr algn="ctr"/>
            <a:r>
              <a:rPr lang="en-US" altLang="zh-TW" b="1" dirty="0" smtClean="0">
                <a:solidFill>
                  <a:srgbClr val="0000FF"/>
                </a:solidFill>
              </a:rPr>
              <a:t>Outline</a:t>
            </a:r>
            <a:endParaRPr lang="zh-TW" altLang="en-US" b="1" dirty="0">
              <a:solidFill>
                <a:srgbClr val="0000FF"/>
              </a:solidFill>
            </a:endParaRPr>
          </a:p>
        </p:txBody>
      </p:sp>
      <p:sp>
        <p:nvSpPr>
          <p:cNvPr id="3" name="投影片編號版面配置區 2">
            <a:extLst>
              <a:ext uri="{FF2B5EF4-FFF2-40B4-BE49-F238E27FC236}">
                <a16:creationId xmlns:a16="http://schemas.microsoft.com/office/drawing/2014/main" id="{F81CBF2B-AA49-4A21-8A5D-DCA8AE88940A}"/>
              </a:ext>
            </a:extLst>
          </p:cNvPr>
          <p:cNvSpPr>
            <a:spLocks noGrp="1"/>
          </p:cNvSpPr>
          <p:nvPr>
            <p:ph type="sldNum" sz="quarter" idx="12"/>
          </p:nvPr>
        </p:nvSpPr>
        <p:spPr/>
        <p:txBody>
          <a:bodyPr>
            <a:normAutofit fontScale="85000" lnSpcReduction="20000"/>
          </a:bodyPr>
          <a:lstStyle/>
          <a:p>
            <a:pPr>
              <a:defRPr/>
            </a:pPr>
            <a:fld id="{CDB1DFEA-237A-49C5-82EB-C9CAEB07B98A}" type="slidenum">
              <a:rPr lang="zh-TW" altLang="zh-TW" smtClean="0">
                <a:solidFill>
                  <a:schemeClr val="tx1"/>
                </a:solidFill>
              </a:rPr>
              <a:pPr>
                <a:defRPr/>
              </a:pPr>
              <a:t>2</a:t>
            </a:fld>
            <a:endParaRPr lang="en-US" altLang="zh-TW" dirty="0">
              <a:solidFill>
                <a:schemeClr val="tx1"/>
              </a:solidFill>
            </a:endParaRPr>
          </a:p>
        </p:txBody>
      </p:sp>
      <p:sp>
        <p:nvSpPr>
          <p:cNvPr id="4" name="內容版面配置區 3">
            <a:extLst>
              <a:ext uri="{FF2B5EF4-FFF2-40B4-BE49-F238E27FC236}">
                <a16:creationId xmlns:a16="http://schemas.microsoft.com/office/drawing/2014/main" id="{7370D209-7B98-4608-83D6-855F3BD3A194}"/>
              </a:ext>
            </a:extLst>
          </p:cNvPr>
          <p:cNvSpPr>
            <a:spLocks noGrp="1"/>
          </p:cNvSpPr>
          <p:nvPr>
            <p:ph sz="quarter" idx="1"/>
          </p:nvPr>
        </p:nvSpPr>
        <p:spPr>
          <a:xfrm>
            <a:off x="542105" y="1916832"/>
            <a:ext cx="8223943" cy="3960440"/>
          </a:xfrm>
        </p:spPr>
        <p:txBody>
          <a:bodyPr>
            <a:normAutofit/>
          </a:bodyPr>
          <a:lstStyle/>
          <a:p>
            <a:pPr>
              <a:spcBef>
                <a:spcPts val="1200"/>
              </a:spcBef>
              <a:spcAft>
                <a:spcPts val="600"/>
              </a:spcAft>
            </a:pPr>
            <a:r>
              <a:rPr lang="en-US" altLang="zh-TW" sz="3400" b="1" dirty="0" smtClean="0">
                <a:solidFill>
                  <a:srgbClr val="0000FF"/>
                </a:solidFill>
                <a:latin typeface="+mj-ea"/>
              </a:rPr>
              <a:t>1.</a:t>
            </a:r>
            <a:r>
              <a:rPr lang="zh-TW" altLang="en-US" sz="3400" b="1" dirty="0">
                <a:solidFill>
                  <a:srgbClr val="0000FF"/>
                </a:solidFill>
                <a:latin typeface="+mn-ea"/>
              </a:rPr>
              <a:t>收件截止日期</a:t>
            </a:r>
            <a:endParaRPr lang="en-US" altLang="zh-TW" sz="3400" b="1" dirty="0">
              <a:solidFill>
                <a:srgbClr val="0000FF"/>
              </a:solidFill>
              <a:latin typeface="+mn-ea"/>
            </a:endParaRPr>
          </a:p>
          <a:p>
            <a:pPr>
              <a:spcBef>
                <a:spcPts val="1200"/>
              </a:spcBef>
              <a:spcAft>
                <a:spcPts val="600"/>
              </a:spcAft>
            </a:pPr>
            <a:r>
              <a:rPr lang="en-US" altLang="zh-TW" sz="3400" b="1" dirty="0" smtClean="0">
                <a:solidFill>
                  <a:srgbClr val="0000FF"/>
                </a:solidFill>
                <a:latin typeface="+mn-ea"/>
              </a:rPr>
              <a:t>2.</a:t>
            </a:r>
            <a:r>
              <a:rPr lang="zh-TW" altLang="en-US" sz="3400" b="1" dirty="0" smtClean="0">
                <a:latin typeface="+mn-ea"/>
              </a:rPr>
              <a:t>步驟一</a:t>
            </a:r>
            <a:r>
              <a:rPr lang="zh-TW" altLang="en-US" sz="3400" b="1" dirty="0" smtClean="0">
                <a:latin typeface="Microsoft JhengHei" panose="020B0604030504040204" pitchFamily="34" charset="-120"/>
                <a:ea typeface="Microsoft JhengHei" panose="020B0604030504040204" pitchFamily="34" charset="-120"/>
              </a:rPr>
              <a:t>：</a:t>
            </a:r>
            <a:r>
              <a:rPr lang="zh-TW" altLang="en-US" sz="3400" b="1" dirty="0" smtClean="0">
                <a:solidFill>
                  <a:srgbClr val="0000FF"/>
                </a:solidFill>
                <a:latin typeface="+mn-ea"/>
              </a:rPr>
              <a:t>填寫</a:t>
            </a:r>
            <a:r>
              <a:rPr lang="zh-TW" altLang="en-US" sz="3400" b="1" dirty="0">
                <a:solidFill>
                  <a:srgbClr val="0000FF"/>
                </a:solidFill>
                <a:latin typeface="微軟正黑體" panose="020B0604030504040204" pitchFamily="34" charset="-120"/>
              </a:rPr>
              <a:t>「</a:t>
            </a:r>
            <a:r>
              <a:rPr lang="zh-TW" altLang="en-US" sz="3400" b="1" dirty="0">
                <a:solidFill>
                  <a:srgbClr val="0000FF"/>
                </a:solidFill>
                <a:latin typeface="+mn-ea"/>
              </a:rPr>
              <a:t>實習機構評估表</a:t>
            </a:r>
            <a:r>
              <a:rPr lang="zh-TW" altLang="en-US" sz="3400" b="1" dirty="0" smtClean="0">
                <a:solidFill>
                  <a:srgbClr val="0000FF"/>
                </a:solidFill>
                <a:latin typeface="微軟正黑體" panose="020B0604030504040204" pitchFamily="34" charset="-120"/>
              </a:rPr>
              <a:t>」</a:t>
            </a:r>
            <a:endParaRPr lang="en-US" altLang="zh-TW" sz="3400" b="1" dirty="0" smtClean="0">
              <a:solidFill>
                <a:srgbClr val="0000FF"/>
              </a:solidFill>
              <a:latin typeface="微軟正黑體" panose="020B0604030504040204" pitchFamily="34" charset="-120"/>
            </a:endParaRPr>
          </a:p>
          <a:p>
            <a:pPr>
              <a:spcBef>
                <a:spcPts val="1200"/>
              </a:spcBef>
              <a:spcAft>
                <a:spcPts val="600"/>
              </a:spcAft>
            </a:pPr>
            <a:r>
              <a:rPr lang="en-US" altLang="zh-TW" sz="3400" b="1" dirty="0" smtClean="0">
                <a:solidFill>
                  <a:srgbClr val="0000FF"/>
                </a:solidFill>
                <a:latin typeface="+mn-ea"/>
              </a:rPr>
              <a:t>3.</a:t>
            </a:r>
            <a:r>
              <a:rPr lang="zh-TW" altLang="en-US" sz="3400" b="1" dirty="0" smtClean="0">
                <a:latin typeface="+mn-ea"/>
              </a:rPr>
              <a:t>步驟二</a:t>
            </a:r>
            <a:r>
              <a:rPr lang="zh-TW" altLang="en-US" sz="3400" b="1" dirty="0" smtClean="0">
                <a:latin typeface="Microsoft JhengHei" panose="020B0604030504040204" pitchFamily="34" charset="-120"/>
                <a:ea typeface="Microsoft JhengHei" panose="020B0604030504040204" pitchFamily="34" charset="-120"/>
              </a:rPr>
              <a:t>：</a:t>
            </a:r>
            <a:r>
              <a:rPr lang="zh-TW" altLang="en-US" sz="3400" b="1" dirty="0" smtClean="0">
                <a:solidFill>
                  <a:srgbClr val="0000FF"/>
                </a:solidFill>
                <a:latin typeface="+mn-ea"/>
              </a:rPr>
              <a:t>填寫</a:t>
            </a:r>
            <a:r>
              <a:rPr lang="zh-TW" altLang="en-US" sz="3400" b="1" dirty="0">
                <a:solidFill>
                  <a:srgbClr val="0000FF"/>
                </a:solidFill>
                <a:latin typeface="微軟正黑體" panose="020B0604030504040204" pitchFamily="34" charset="-120"/>
              </a:rPr>
              <a:t>「</a:t>
            </a:r>
            <a:r>
              <a:rPr lang="zh-TW" altLang="zh-TW" sz="3400" b="1" dirty="0">
                <a:solidFill>
                  <a:srgbClr val="0000FF"/>
                </a:solidFill>
                <a:latin typeface="+mn-ea"/>
              </a:rPr>
              <a:t>實習機構必備資料</a:t>
            </a:r>
            <a:r>
              <a:rPr lang="zh-TW" altLang="en-US" sz="3400" b="1" dirty="0" smtClean="0">
                <a:solidFill>
                  <a:srgbClr val="0000FF"/>
                </a:solidFill>
                <a:latin typeface="微軟正黑體" panose="020B0604030504040204" pitchFamily="34" charset="-120"/>
              </a:rPr>
              <a:t>」</a:t>
            </a:r>
            <a:endParaRPr lang="en-US" altLang="zh-TW" sz="3400" b="1" dirty="0" smtClean="0">
              <a:solidFill>
                <a:srgbClr val="0000FF"/>
              </a:solidFill>
              <a:latin typeface="微軟正黑體" panose="020B0604030504040204" pitchFamily="34" charset="-120"/>
            </a:endParaRPr>
          </a:p>
          <a:p>
            <a:pPr>
              <a:spcBef>
                <a:spcPts val="1200"/>
              </a:spcBef>
              <a:spcAft>
                <a:spcPts val="600"/>
              </a:spcAft>
            </a:pPr>
            <a:r>
              <a:rPr lang="en-US" altLang="zh-TW" sz="3400" b="1" dirty="0" smtClean="0">
                <a:solidFill>
                  <a:srgbClr val="0000FF"/>
                </a:solidFill>
                <a:latin typeface="+mn-ea"/>
              </a:rPr>
              <a:t>4.</a:t>
            </a:r>
            <a:r>
              <a:rPr lang="zh-TW" altLang="en-US" sz="3400" b="1" dirty="0" smtClean="0">
                <a:latin typeface="+mn-ea"/>
              </a:rPr>
              <a:t>步驟三</a:t>
            </a:r>
            <a:r>
              <a:rPr lang="zh-TW" altLang="en-US" sz="3400" b="1" dirty="0" smtClean="0">
                <a:latin typeface="Microsoft JhengHei" panose="020B0604030504040204" pitchFamily="34" charset="-120"/>
                <a:ea typeface="Microsoft JhengHei" panose="020B0604030504040204" pitchFamily="34" charset="-120"/>
              </a:rPr>
              <a:t>：</a:t>
            </a:r>
            <a:r>
              <a:rPr lang="zh-TW" altLang="en-US" sz="3400" b="1" dirty="0" smtClean="0">
                <a:solidFill>
                  <a:srgbClr val="0000FF"/>
                </a:solidFill>
                <a:latin typeface="+mn-ea"/>
              </a:rPr>
              <a:t>填寫</a:t>
            </a:r>
            <a:r>
              <a:rPr lang="zh-TW" altLang="en-US" sz="3400" b="1" dirty="0">
                <a:solidFill>
                  <a:srgbClr val="0000FF"/>
                </a:solidFill>
                <a:latin typeface="微軟正黑體" panose="020B0604030504040204" pitchFamily="34" charset="-120"/>
              </a:rPr>
              <a:t>「</a:t>
            </a:r>
            <a:r>
              <a:rPr lang="zh-TW" altLang="zh-TW" sz="3400" b="1" dirty="0">
                <a:solidFill>
                  <a:srgbClr val="0000FF"/>
                </a:solidFill>
                <a:latin typeface="+mn-ea"/>
              </a:rPr>
              <a:t>學生個別實習計畫表</a:t>
            </a:r>
            <a:r>
              <a:rPr lang="zh-TW" altLang="en-US" sz="3400" b="1" dirty="0" smtClean="0">
                <a:solidFill>
                  <a:srgbClr val="0000FF"/>
                </a:solidFill>
                <a:latin typeface="微軟正黑體" panose="020B0604030504040204" pitchFamily="34" charset="-120"/>
              </a:rPr>
              <a:t>」</a:t>
            </a:r>
            <a:endParaRPr lang="en-US" altLang="zh-TW" sz="3400" b="1" dirty="0" smtClean="0">
              <a:solidFill>
                <a:srgbClr val="0000FF"/>
              </a:solidFill>
              <a:latin typeface="微軟正黑體" panose="020B0604030504040204" pitchFamily="34" charset="-120"/>
            </a:endParaRPr>
          </a:p>
        </p:txBody>
      </p:sp>
    </p:spTree>
    <p:extLst>
      <p:ext uri="{BB962C8B-B14F-4D97-AF65-F5344CB8AC3E}">
        <p14:creationId xmlns:p14="http://schemas.microsoft.com/office/powerpoint/2010/main" val="37801842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05A38D-35E2-475B-849B-BBD73AC56043}"/>
              </a:ext>
            </a:extLst>
          </p:cNvPr>
          <p:cNvSpPr>
            <a:spLocks noGrp="1"/>
          </p:cNvSpPr>
          <p:nvPr>
            <p:ph type="title"/>
          </p:nvPr>
        </p:nvSpPr>
        <p:spPr/>
        <p:txBody>
          <a:bodyPr>
            <a:normAutofit/>
          </a:bodyPr>
          <a:lstStyle/>
          <a:p>
            <a:pPr algn="ctr"/>
            <a:r>
              <a:rPr lang="en-US" altLang="zh-TW" b="1" dirty="0" smtClean="0">
                <a:solidFill>
                  <a:srgbClr val="0000FF"/>
                </a:solidFill>
                <a:latin typeface="+mn-ea"/>
                <a:ea typeface="+mn-ea"/>
              </a:rPr>
              <a:t>1.</a:t>
            </a:r>
            <a:r>
              <a:rPr lang="zh-TW" altLang="en-US" b="1" dirty="0" smtClean="0">
                <a:solidFill>
                  <a:srgbClr val="0000FF"/>
                </a:solidFill>
                <a:latin typeface="+mn-ea"/>
                <a:ea typeface="+mn-ea"/>
              </a:rPr>
              <a:t> 收件</a:t>
            </a:r>
            <a:r>
              <a:rPr lang="zh-TW" altLang="en-US" b="1" dirty="0">
                <a:solidFill>
                  <a:srgbClr val="0000FF"/>
                </a:solidFill>
                <a:latin typeface="+mn-ea"/>
                <a:ea typeface="+mn-ea"/>
              </a:rPr>
              <a:t>截止</a:t>
            </a:r>
            <a:r>
              <a:rPr lang="zh-TW" altLang="en-US" b="1" dirty="0" smtClean="0">
                <a:solidFill>
                  <a:srgbClr val="0000FF"/>
                </a:solidFill>
                <a:latin typeface="+mn-ea"/>
                <a:ea typeface="+mn-ea"/>
              </a:rPr>
              <a:t>日期</a:t>
            </a:r>
            <a:endParaRPr lang="zh-TW" altLang="en-US" b="1" dirty="0">
              <a:solidFill>
                <a:srgbClr val="0000FF"/>
              </a:solidFill>
              <a:latin typeface="+mn-ea"/>
              <a:ea typeface="+mn-ea"/>
            </a:endParaRPr>
          </a:p>
        </p:txBody>
      </p:sp>
      <p:sp>
        <p:nvSpPr>
          <p:cNvPr id="3" name="投影片編號版面配置區 2">
            <a:extLst>
              <a:ext uri="{FF2B5EF4-FFF2-40B4-BE49-F238E27FC236}">
                <a16:creationId xmlns:a16="http://schemas.microsoft.com/office/drawing/2014/main" id="{F81CBF2B-AA49-4A21-8A5D-DCA8AE88940A}"/>
              </a:ext>
            </a:extLst>
          </p:cNvPr>
          <p:cNvSpPr>
            <a:spLocks noGrp="1"/>
          </p:cNvSpPr>
          <p:nvPr>
            <p:ph type="sldNum" sz="quarter" idx="12"/>
          </p:nvPr>
        </p:nvSpPr>
        <p:spPr/>
        <p:txBody>
          <a:bodyPr>
            <a:normAutofit fontScale="85000" lnSpcReduction="20000"/>
          </a:bodyPr>
          <a:lstStyle/>
          <a:p>
            <a:pPr>
              <a:defRPr/>
            </a:pPr>
            <a:fld id="{CDB1DFEA-237A-49C5-82EB-C9CAEB07B98A}" type="slidenum">
              <a:rPr lang="zh-TW" altLang="zh-TW" smtClean="0">
                <a:solidFill>
                  <a:schemeClr val="tx1"/>
                </a:solidFill>
              </a:rPr>
              <a:pPr>
                <a:defRPr/>
              </a:pPr>
              <a:t>3</a:t>
            </a:fld>
            <a:endParaRPr lang="en-US" altLang="zh-TW" dirty="0">
              <a:solidFill>
                <a:schemeClr val="tx1"/>
              </a:solidFill>
            </a:endParaRPr>
          </a:p>
        </p:txBody>
      </p:sp>
      <p:sp>
        <p:nvSpPr>
          <p:cNvPr id="4" name="內容版面配置區 3">
            <a:extLst>
              <a:ext uri="{FF2B5EF4-FFF2-40B4-BE49-F238E27FC236}">
                <a16:creationId xmlns:a16="http://schemas.microsoft.com/office/drawing/2014/main" id="{7370D209-7B98-4608-83D6-855F3BD3A194}"/>
              </a:ext>
            </a:extLst>
          </p:cNvPr>
          <p:cNvSpPr>
            <a:spLocks noGrp="1"/>
          </p:cNvSpPr>
          <p:nvPr>
            <p:ph sz="quarter" idx="1"/>
          </p:nvPr>
        </p:nvSpPr>
        <p:spPr>
          <a:xfrm>
            <a:off x="502595" y="5373216"/>
            <a:ext cx="8298505" cy="1368152"/>
          </a:xfrm>
        </p:spPr>
        <p:txBody>
          <a:bodyPr>
            <a:normAutofit fontScale="70000" lnSpcReduction="20000"/>
          </a:bodyPr>
          <a:lstStyle/>
          <a:p>
            <a:pPr>
              <a:lnSpc>
                <a:spcPct val="120000"/>
              </a:lnSpc>
              <a:spcBef>
                <a:spcPts val="600"/>
              </a:spcBef>
            </a:pPr>
            <a:r>
              <a:rPr lang="zh-TW" altLang="zh-TW" b="1" dirty="0">
                <a:solidFill>
                  <a:srgbClr val="FF0000"/>
                </a:solidFill>
                <a:latin typeface="+mn-ea"/>
              </a:rPr>
              <a:t>表中載明之收件截止日為學生繳交實習相關文件資料及相關證明文件至國企系張老師</a:t>
            </a:r>
            <a:r>
              <a:rPr lang="en-US" altLang="zh-TW" b="1" dirty="0">
                <a:solidFill>
                  <a:srgbClr val="FF0000"/>
                </a:solidFill>
                <a:latin typeface="+mn-ea"/>
              </a:rPr>
              <a:t>(</a:t>
            </a:r>
            <a:r>
              <a:rPr lang="en-US" altLang="zh-TW" b="1" dirty="0">
                <a:solidFill>
                  <a:srgbClr val="0000FF"/>
                </a:solidFill>
                <a:latin typeface="+mn-ea"/>
              </a:rPr>
              <a:t>shuling@stust.edu.tw</a:t>
            </a:r>
            <a:r>
              <a:rPr lang="en-US" altLang="zh-TW" b="1" dirty="0">
                <a:solidFill>
                  <a:srgbClr val="FF0000"/>
                </a:solidFill>
                <a:latin typeface="+mn-ea"/>
              </a:rPr>
              <a:t>)</a:t>
            </a:r>
            <a:r>
              <a:rPr lang="zh-TW" altLang="zh-TW" b="1" dirty="0">
                <a:solidFill>
                  <a:srgbClr val="FF0000"/>
                </a:solidFill>
                <a:latin typeface="+mn-ea"/>
              </a:rPr>
              <a:t>之最後期限</a:t>
            </a:r>
            <a:r>
              <a:rPr lang="zh-TW" altLang="zh-TW" b="1" dirty="0" smtClean="0">
                <a:solidFill>
                  <a:srgbClr val="FF0000"/>
                </a:solidFill>
                <a:latin typeface="+mn-ea"/>
              </a:rPr>
              <a:t>。</a:t>
            </a:r>
            <a:endParaRPr lang="en-US" altLang="zh-TW" b="1" dirty="0" smtClean="0">
              <a:solidFill>
                <a:srgbClr val="FF0000"/>
              </a:solidFill>
              <a:latin typeface="+mn-ea"/>
            </a:endParaRPr>
          </a:p>
          <a:p>
            <a:pPr>
              <a:lnSpc>
                <a:spcPct val="120000"/>
              </a:lnSpc>
              <a:spcBef>
                <a:spcPts val="600"/>
              </a:spcBef>
            </a:pPr>
            <a:r>
              <a:rPr lang="zh-TW" altLang="zh-TW" b="1" dirty="0" smtClean="0">
                <a:latin typeface="+mn-ea"/>
              </a:rPr>
              <a:t>各</a:t>
            </a:r>
            <a:r>
              <a:rPr lang="zh-TW" altLang="zh-TW" b="1" dirty="0">
                <a:latin typeface="+mn-ea"/>
              </a:rPr>
              <a:t>類型校外實習之詳細作業規範依各系「校外實習要點」之規定為主。</a:t>
            </a:r>
            <a:endParaRPr lang="en-US" altLang="zh-TW" sz="3600" b="1" dirty="0">
              <a:solidFill>
                <a:srgbClr val="0000FF"/>
              </a:solidFill>
              <a:latin typeface="+mn-ea"/>
            </a:endParaRPr>
          </a:p>
        </p:txBody>
      </p:sp>
      <p:graphicFrame>
        <p:nvGraphicFramePr>
          <p:cNvPr id="5" name="表格 4"/>
          <p:cNvGraphicFramePr>
            <a:graphicFrameLocks noGrp="1"/>
          </p:cNvGraphicFramePr>
          <p:nvPr>
            <p:extLst>
              <p:ext uri="{D42A27DB-BD31-4B8C-83A1-F6EECF244321}">
                <p14:modId xmlns:p14="http://schemas.microsoft.com/office/powerpoint/2010/main" val="671468677"/>
              </p:ext>
            </p:extLst>
          </p:nvPr>
        </p:nvGraphicFramePr>
        <p:xfrm>
          <a:off x="574445" y="1700809"/>
          <a:ext cx="8298505" cy="3528392"/>
        </p:xfrm>
        <a:graphic>
          <a:graphicData uri="http://schemas.openxmlformats.org/drawingml/2006/table">
            <a:tbl>
              <a:tblPr firstRow="1" firstCol="1" bandRow="1">
                <a:tableStyleId>{5C22544A-7EE6-4342-B048-85BDC9FD1C3A}</a:tableStyleId>
              </a:tblPr>
              <a:tblGrid>
                <a:gridCol w="975211">
                  <a:extLst>
                    <a:ext uri="{9D8B030D-6E8A-4147-A177-3AD203B41FA5}">
                      <a16:colId xmlns:a16="http://schemas.microsoft.com/office/drawing/2014/main" val="1987046740"/>
                    </a:ext>
                  </a:extLst>
                </a:gridCol>
                <a:gridCol w="1405481">
                  <a:extLst>
                    <a:ext uri="{9D8B030D-6E8A-4147-A177-3AD203B41FA5}">
                      <a16:colId xmlns:a16="http://schemas.microsoft.com/office/drawing/2014/main" val="3309494203"/>
                    </a:ext>
                  </a:extLst>
                </a:gridCol>
                <a:gridCol w="1035618">
                  <a:extLst>
                    <a:ext uri="{9D8B030D-6E8A-4147-A177-3AD203B41FA5}">
                      <a16:colId xmlns:a16="http://schemas.microsoft.com/office/drawing/2014/main" val="1828437795"/>
                    </a:ext>
                  </a:extLst>
                </a:gridCol>
                <a:gridCol w="1405481">
                  <a:extLst>
                    <a:ext uri="{9D8B030D-6E8A-4147-A177-3AD203B41FA5}">
                      <a16:colId xmlns:a16="http://schemas.microsoft.com/office/drawing/2014/main" val="3721638379"/>
                    </a:ext>
                  </a:extLst>
                </a:gridCol>
                <a:gridCol w="898906">
                  <a:extLst>
                    <a:ext uri="{9D8B030D-6E8A-4147-A177-3AD203B41FA5}">
                      <a16:colId xmlns:a16="http://schemas.microsoft.com/office/drawing/2014/main" val="2022022030"/>
                    </a:ext>
                  </a:extLst>
                </a:gridCol>
                <a:gridCol w="1288904">
                  <a:extLst>
                    <a:ext uri="{9D8B030D-6E8A-4147-A177-3AD203B41FA5}">
                      <a16:colId xmlns:a16="http://schemas.microsoft.com/office/drawing/2014/main" val="875666795"/>
                    </a:ext>
                  </a:extLst>
                </a:gridCol>
                <a:gridCol w="1288904">
                  <a:extLst>
                    <a:ext uri="{9D8B030D-6E8A-4147-A177-3AD203B41FA5}">
                      <a16:colId xmlns:a16="http://schemas.microsoft.com/office/drawing/2014/main" val="2246859436"/>
                    </a:ext>
                  </a:extLst>
                </a:gridCol>
              </a:tblGrid>
              <a:tr h="675920">
                <a:tc rowSpan="2">
                  <a:txBody>
                    <a:bodyPr/>
                    <a:lstStyle/>
                    <a:p>
                      <a:pPr algn="ctr">
                        <a:lnSpc>
                          <a:spcPts val="1600"/>
                        </a:lnSpc>
                        <a:spcAft>
                          <a:spcPts val="0"/>
                        </a:spcAft>
                      </a:pPr>
                      <a:r>
                        <a:rPr lang="zh-TW" sz="2000" kern="0" dirty="0" smtClean="0">
                          <a:effectLst/>
                        </a:rPr>
                        <a:t>類</a:t>
                      </a:r>
                      <a:r>
                        <a:rPr lang="zh-TW" altLang="en-US" sz="2000" kern="0" dirty="0" smtClean="0">
                          <a:effectLst/>
                        </a:rPr>
                        <a:t> </a:t>
                      </a:r>
                      <a:endParaRPr lang="zh-TW" sz="2000" kern="100" dirty="0">
                        <a:effectLst/>
                      </a:endParaRPr>
                    </a:p>
                    <a:p>
                      <a:pPr algn="ctr">
                        <a:lnSpc>
                          <a:spcPts val="1600"/>
                        </a:lnSpc>
                        <a:spcAft>
                          <a:spcPts val="0"/>
                        </a:spcAft>
                      </a:pPr>
                      <a:endParaRPr lang="en-US" altLang="zh-TW" sz="2000" kern="0" dirty="0" smtClean="0">
                        <a:effectLst/>
                      </a:endParaRPr>
                    </a:p>
                    <a:p>
                      <a:pPr algn="ctr">
                        <a:lnSpc>
                          <a:spcPts val="1600"/>
                        </a:lnSpc>
                        <a:spcAft>
                          <a:spcPts val="0"/>
                        </a:spcAft>
                      </a:pPr>
                      <a:r>
                        <a:rPr lang="zh-TW" sz="2000" kern="0" dirty="0" smtClean="0">
                          <a:effectLst/>
                        </a:rPr>
                        <a:t>型</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600"/>
                        </a:lnSpc>
                        <a:spcAft>
                          <a:spcPts val="0"/>
                        </a:spcAft>
                      </a:pPr>
                      <a:r>
                        <a:rPr lang="zh-TW" sz="2000" kern="0" dirty="0">
                          <a:effectLst/>
                        </a:rPr>
                        <a:t>學期</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600"/>
                        </a:lnSpc>
                        <a:spcAft>
                          <a:spcPts val="0"/>
                        </a:spcAft>
                      </a:pPr>
                      <a:r>
                        <a:rPr lang="zh-TW" sz="2000" kern="0" dirty="0" smtClean="0">
                          <a:effectLst/>
                        </a:rPr>
                        <a:t>學分</a:t>
                      </a:r>
                      <a:endParaRPr lang="en-US" altLang="zh-TW" sz="2000" kern="0" dirty="0" smtClean="0">
                        <a:effectLst/>
                      </a:endParaRPr>
                    </a:p>
                    <a:p>
                      <a:pPr algn="ctr">
                        <a:lnSpc>
                          <a:spcPts val="1600"/>
                        </a:lnSpc>
                        <a:spcAft>
                          <a:spcPts val="0"/>
                        </a:spcAft>
                      </a:pPr>
                      <a:endParaRPr lang="zh-TW" sz="2000" kern="100" dirty="0">
                        <a:effectLst/>
                      </a:endParaRPr>
                    </a:p>
                    <a:p>
                      <a:pPr algn="ctr">
                        <a:lnSpc>
                          <a:spcPts val="1600"/>
                        </a:lnSpc>
                        <a:spcAft>
                          <a:spcPts val="0"/>
                        </a:spcAft>
                      </a:pPr>
                      <a:r>
                        <a:rPr lang="en-US" sz="2000" kern="0" dirty="0">
                          <a:effectLst/>
                        </a:rPr>
                        <a:t>(</a:t>
                      </a:r>
                      <a:r>
                        <a:rPr lang="zh-TW" sz="2000" kern="0" dirty="0">
                          <a:effectLst/>
                        </a:rPr>
                        <a:t>必修</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600"/>
                        </a:lnSpc>
                        <a:spcAft>
                          <a:spcPts val="0"/>
                        </a:spcAft>
                      </a:pPr>
                      <a:r>
                        <a:rPr lang="zh-TW" sz="2000" kern="0">
                          <a:effectLst/>
                        </a:rPr>
                        <a:t>時數</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ts val="1600"/>
                        </a:lnSpc>
                        <a:spcAft>
                          <a:spcPts val="0"/>
                        </a:spcAft>
                      </a:pPr>
                      <a:r>
                        <a:rPr lang="zh-TW" sz="2000" kern="0">
                          <a:effectLst/>
                        </a:rPr>
                        <a:t>實習</a:t>
                      </a:r>
                      <a:endParaRPr lang="zh-TW" sz="2000" kern="100">
                        <a:effectLst/>
                      </a:endParaRPr>
                    </a:p>
                    <a:p>
                      <a:pPr algn="ctr">
                        <a:lnSpc>
                          <a:spcPts val="1600"/>
                        </a:lnSpc>
                        <a:spcAft>
                          <a:spcPts val="0"/>
                        </a:spcAft>
                      </a:pPr>
                      <a:r>
                        <a:rPr lang="zh-TW" sz="2000" kern="0">
                          <a:effectLst/>
                        </a:rPr>
                        <a:t>時間</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zh-TW" sz="2000" kern="0" dirty="0">
                          <a:effectLst/>
                        </a:rPr>
                        <a:t>實習前</a:t>
                      </a:r>
                      <a:endParaRPr lang="zh-TW" sz="2000" kern="100" dirty="0">
                        <a:effectLst/>
                      </a:endParaRPr>
                    </a:p>
                    <a:p>
                      <a:pPr algn="ctr">
                        <a:lnSpc>
                          <a:spcPct val="100000"/>
                        </a:lnSpc>
                        <a:spcAft>
                          <a:spcPts val="0"/>
                        </a:spcAft>
                      </a:pPr>
                      <a:r>
                        <a:rPr lang="en-US" sz="2000" kern="0" dirty="0">
                          <a:effectLst/>
                        </a:rPr>
                        <a:t>(</a:t>
                      </a:r>
                      <a:r>
                        <a:rPr lang="zh-TW" sz="2000" kern="0" dirty="0">
                          <a:effectLst/>
                        </a:rPr>
                        <a:t>合約書收件日</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9134749"/>
                  </a:ext>
                </a:extLst>
              </a:tr>
              <a:tr h="6293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000" b="1" kern="0" dirty="0">
                          <a:solidFill>
                            <a:schemeClr val="tx1"/>
                          </a:solidFill>
                          <a:effectLst/>
                        </a:rPr>
                        <a:t>申請時繳交資料</a:t>
                      </a:r>
                      <a:endParaRPr lang="zh-TW" sz="2000" b="1" kern="100" dirty="0">
                        <a:solidFill>
                          <a:schemeClr val="tx1"/>
                        </a:solidFill>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zh-TW" sz="2000" b="1" kern="0" dirty="0" smtClean="0">
                          <a:solidFill>
                            <a:schemeClr val="tx1"/>
                          </a:solidFill>
                          <a:effectLst/>
                        </a:rPr>
                        <a:t>收件</a:t>
                      </a:r>
                      <a:endParaRPr lang="en-US" altLang="zh-TW" sz="2000" b="1" kern="0" dirty="0" smtClean="0">
                        <a:solidFill>
                          <a:schemeClr val="tx1"/>
                        </a:solidFill>
                        <a:effectLst/>
                      </a:endParaRPr>
                    </a:p>
                    <a:p>
                      <a:pPr algn="ctr">
                        <a:lnSpc>
                          <a:spcPct val="100000"/>
                        </a:lnSpc>
                        <a:spcAft>
                          <a:spcPts val="0"/>
                        </a:spcAft>
                      </a:pPr>
                      <a:r>
                        <a:rPr lang="zh-TW" sz="2000" b="1" kern="0" dirty="0" smtClean="0">
                          <a:solidFill>
                            <a:schemeClr val="tx1"/>
                          </a:solidFill>
                          <a:effectLst/>
                        </a:rPr>
                        <a:t>截止</a:t>
                      </a:r>
                      <a:r>
                        <a:rPr lang="zh-TW" sz="2000" b="1" kern="0" dirty="0">
                          <a:solidFill>
                            <a:schemeClr val="tx1"/>
                          </a:solidFill>
                          <a:effectLst/>
                        </a:rPr>
                        <a:t>日</a:t>
                      </a:r>
                      <a:endParaRPr lang="zh-TW" sz="2000" b="1" kern="100" dirty="0">
                        <a:solidFill>
                          <a:schemeClr val="tx1"/>
                        </a:solidFill>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74060934"/>
                  </a:ext>
                </a:extLst>
              </a:tr>
              <a:tr h="629305">
                <a:tc rowSpan="4">
                  <a:txBody>
                    <a:bodyPr/>
                    <a:lstStyle/>
                    <a:p>
                      <a:pPr marL="71755" marR="71755" algn="ctr">
                        <a:lnSpc>
                          <a:spcPts val="1600"/>
                        </a:lnSpc>
                        <a:spcAft>
                          <a:spcPts val="0"/>
                        </a:spcAft>
                      </a:pPr>
                      <a:r>
                        <a:rPr lang="zh-TW" sz="2000" kern="0" dirty="0">
                          <a:effectLst/>
                        </a:rPr>
                        <a:t>學期</a:t>
                      </a:r>
                      <a:r>
                        <a:rPr lang="zh-TW" sz="2000" kern="0" dirty="0" smtClean="0">
                          <a:effectLst/>
                        </a:rPr>
                        <a:t>實習</a:t>
                      </a:r>
                      <a:endParaRPr lang="en-US" altLang="zh-TW" sz="2000" kern="0" dirty="0" smtClean="0">
                        <a:effectLst/>
                      </a:endParaRPr>
                    </a:p>
                    <a:p>
                      <a:pPr marL="71755" marR="71755" algn="ctr">
                        <a:lnSpc>
                          <a:spcPts val="1600"/>
                        </a:lnSpc>
                        <a:spcAft>
                          <a:spcPts val="0"/>
                        </a:spcAft>
                      </a:pPr>
                      <a:endParaRPr lang="en-US" altLang="zh-TW" sz="2000" kern="0" dirty="0" smtClean="0">
                        <a:effectLst/>
                      </a:endParaRPr>
                    </a:p>
                    <a:p>
                      <a:pPr marL="71755" marR="71755" algn="ctr">
                        <a:lnSpc>
                          <a:spcPts val="1600"/>
                        </a:lnSpc>
                        <a:spcAft>
                          <a:spcPts val="0"/>
                        </a:spcAft>
                      </a:pPr>
                      <a:r>
                        <a:rPr lang="zh-TW" sz="2000" kern="0" dirty="0" smtClean="0">
                          <a:effectLst/>
                        </a:rPr>
                        <a:t>暑期實習</a:t>
                      </a:r>
                      <a:r>
                        <a:rPr lang="en-US" sz="2000" kern="0" dirty="0" smtClean="0">
                          <a:effectLst/>
                        </a:rPr>
                        <a:t> </a:t>
                      </a:r>
                      <a:endParaRPr lang="zh-TW" sz="2000" kern="100" dirty="0">
                        <a:effectLst/>
                        <a:latin typeface="Times New Roman" panose="02020603050405020304" pitchFamily="18" charset="0"/>
                        <a:ea typeface="新細明體" panose="02020500000000000000" pitchFamily="18" charset="-120"/>
                      </a:endParaRPr>
                    </a:p>
                  </a:txBody>
                  <a:tcPr marL="17780" marR="177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zh-TW" sz="2000" b="1" kern="0" dirty="0">
                          <a:effectLst/>
                        </a:rPr>
                        <a:t>上</a:t>
                      </a:r>
                      <a:r>
                        <a:rPr lang="zh-TW" sz="2000" b="1" kern="0" dirty="0" smtClean="0">
                          <a:effectLst/>
                        </a:rPr>
                        <a:t>學期</a:t>
                      </a:r>
                      <a:endParaRPr lang="en-US" sz="2000" b="1" kern="0" dirty="0" smtClean="0">
                        <a:effectLst/>
                      </a:endParaRPr>
                    </a:p>
                    <a:p>
                      <a:pPr algn="ctr">
                        <a:lnSpc>
                          <a:spcPct val="100000"/>
                        </a:lnSpc>
                        <a:spcAft>
                          <a:spcPts val="0"/>
                        </a:spcAft>
                      </a:pPr>
                      <a:r>
                        <a:rPr lang="en-US" sz="2000" b="1" kern="0" dirty="0" smtClean="0">
                          <a:effectLst/>
                        </a:rPr>
                        <a:t>(</a:t>
                      </a:r>
                      <a:r>
                        <a:rPr lang="en-US" sz="2000" b="1" kern="0" dirty="0">
                          <a:effectLst/>
                        </a:rPr>
                        <a:t>9/1~1/31)</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lnSpc>
                          <a:spcPts val="1600"/>
                        </a:lnSpc>
                        <a:spcAft>
                          <a:spcPts val="0"/>
                        </a:spcAft>
                      </a:pPr>
                      <a:r>
                        <a:rPr lang="en-US" sz="2000" b="1" kern="0" dirty="0">
                          <a:solidFill>
                            <a:srgbClr val="0000FF"/>
                          </a:solidFill>
                          <a:effectLst/>
                          <a:latin typeface="+mn-ea"/>
                          <a:ea typeface="+mn-ea"/>
                        </a:rPr>
                        <a:t>9</a:t>
                      </a:r>
                      <a:r>
                        <a:rPr lang="zh-TW" sz="2000" b="1" kern="0" dirty="0">
                          <a:solidFill>
                            <a:srgbClr val="0000FF"/>
                          </a:solidFill>
                          <a:effectLst/>
                          <a:latin typeface="+mn-ea"/>
                          <a:ea typeface="+mn-ea"/>
                        </a:rPr>
                        <a:t>以上</a:t>
                      </a:r>
                      <a:endParaRPr lang="zh-TW" sz="2000" b="1" kern="100" dirty="0">
                        <a:solidFill>
                          <a:srgbClr val="0000FF"/>
                        </a:solidFill>
                        <a:effectLst/>
                        <a:latin typeface="+mn-ea"/>
                        <a:ea typeface="+mn-ea"/>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lnSpc>
                          <a:spcPct val="100000"/>
                        </a:lnSpc>
                        <a:spcAft>
                          <a:spcPts val="0"/>
                        </a:spcAft>
                      </a:pPr>
                      <a:r>
                        <a:rPr lang="en-US" sz="2000" b="1" kern="0" dirty="0">
                          <a:effectLst/>
                        </a:rPr>
                        <a:t>18</a:t>
                      </a:r>
                      <a:r>
                        <a:rPr lang="zh-TW" sz="2000" b="1" kern="0" dirty="0">
                          <a:effectLst/>
                        </a:rPr>
                        <a:t>週以上</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4">
                  <a:txBody>
                    <a:bodyPr/>
                    <a:lstStyle/>
                    <a:p>
                      <a:pPr algn="ctr">
                        <a:lnSpc>
                          <a:spcPct val="100000"/>
                        </a:lnSpc>
                        <a:spcAft>
                          <a:spcPts val="0"/>
                        </a:spcAft>
                      </a:pPr>
                      <a:r>
                        <a:rPr lang="zh-TW" sz="2000" b="1" kern="0" dirty="0">
                          <a:effectLst/>
                        </a:rPr>
                        <a:t>全</a:t>
                      </a:r>
                      <a:r>
                        <a:rPr lang="zh-TW" sz="2000" b="1" kern="0" dirty="0" smtClean="0">
                          <a:effectLst/>
                        </a:rPr>
                        <a:t>職</a:t>
                      </a:r>
                      <a:endParaRPr lang="en-US" altLang="zh-TW" sz="2000" b="1" kern="0" dirty="0" smtClean="0">
                        <a:effectLst/>
                      </a:endParaRPr>
                    </a:p>
                    <a:p>
                      <a:pPr algn="ctr">
                        <a:lnSpc>
                          <a:spcPct val="100000"/>
                        </a:lnSpc>
                        <a:spcAft>
                          <a:spcPts val="0"/>
                        </a:spcAft>
                      </a:pPr>
                      <a:endParaRPr lang="zh-TW" sz="2000" b="1" kern="100" dirty="0">
                        <a:effectLst/>
                      </a:endParaRPr>
                    </a:p>
                    <a:p>
                      <a:pPr algn="ctr">
                        <a:lnSpc>
                          <a:spcPct val="100000"/>
                        </a:lnSpc>
                        <a:spcAft>
                          <a:spcPts val="0"/>
                        </a:spcAft>
                      </a:pPr>
                      <a:r>
                        <a:rPr lang="en-US" sz="2000" b="1" kern="0" dirty="0">
                          <a:effectLst/>
                        </a:rPr>
                        <a:t>(8</a:t>
                      </a:r>
                      <a:r>
                        <a:rPr lang="zh-TW" sz="2000" b="1" kern="0" dirty="0">
                          <a:effectLst/>
                        </a:rPr>
                        <a:t>小時</a:t>
                      </a:r>
                      <a:r>
                        <a:rPr lang="en-US" sz="2000" b="1" kern="0" dirty="0">
                          <a:effectLst/>
                        </a:rPr>
                        <a:t>)</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4">
                  <a:txBody>
                    <a:bodyPr/>
                    <a:lstStyle/>
                    <a:p>
                      <a:pPr marL="182563" lvl="0" indent="-182563" algn="l">
                        <a:lnSpc>
                          <a:spcPct val="100000"/>
                        </a:lnSpc>
                        <a:spcAft>
                          <a:spcPts val="0"/>
                        </a:spcAft>
                        <a:buFont typeface="+mj-lt"/>
                        <a:buAutoNum type="arabicPeriod"/>
                        <a:tabLst>
                          <a:tab pos="0" algn="l"/>
                        </a:tabLst>
                      </a:pPr>
                      <a:r>
                        <a:rPr lang="zh-TW" sz="2000" b="1" kern="0" dirty="0">
                          <a:solidFill>
                            <a:srgbClr val="FF0000"/>
                          </a:solidFill>
                          <a:effectLst/>
                        </a:rPr>
                        <a:t>實習</a:t>
                      </a:r>
                      <a:r>
                        <a:rPr lang="zh-TW" sz="2000" b="1" kern="0" dirty="0" smtClean="0">
                          <a:solidFill>
                            <a:srgbClr val="FF0000"/>
                          </a:solidFill>
                          <a:effectLst/>
                        </a:rPr>
                        <a:t>機構評估表</a:t>
                      </a:r>
                      <a:endParaRPr lang="en-US" altLang="zh-TW" sz="2000" b="1" kern="0" dirty="0" smtClean="0">
                        <a:solidFill>
                          <a:srgbClr val="FF0000"/>
                        </a:solidFill>
                        <a:effectLst/>
                      </a:endParaRPr>
                    </a:p>
                    <a:p>
                      <a:pPr marL="182563" lvl="0" indent="-182563" algn="l">
                        <a:lnSpc>
                          <a:spcPct val="100000"/>
                        </a:lnSpc>
                        <a:spcAft>
                          <a:spcPts val="0"/>
                        </a:spcAft>
                        <a:buFont typeface="+mj-lt"/>
                        <a:buAutoNum type="arabicPeriod"/>
                        <a:tabLst>
                          <a:tab pos="0" algn="l"/>
                        </a:tabLst>
                      </a:pPr>
                      <a:r>
                        <a:rPr lang="zh-TW" sz="2000" b="1" kern="0" dirty="0" smtClean="0">
                          <a:solidFill>
                            <a:srgbClr val="FF0000"/>
                          </a:solidFill>
                          <a:effectLst/>
                        </a:rPr>
                        <a:t>實習必備資料</a:t>
                      </a:r>
                      <a:endParaRPr lang="zh-TW" sz="2000" b="1" kern="100" dirty="0">
                        <a:solidFill>
                          <a:srgbClr val="FF0000"/>
                        </a:solidFill>
                        <a:effectLst/>
                      </a:endParaRPr>
                    </a:p>
                    <a:p>
                      <a:pPr marL="182563" lvl="0" indent="-182563" algn="l">
                        <a:lnSpc>
                          <a:spcPct val="100000"/>
                        </a:lnSpc>
                        <a:spcAft>
                          <a:spcPts val="0"/>
                        </a:spcAft>
                        <a:buFont typeface="+mj-lt"/>
                        <a:buAutoNum type="arabicPeriod"/>
                      </a:pPr>
                      <a:r>
                        <a:rPr lang="zh-TW" sz="2000" b="1" kern="0" dirty="0">
                          <a:solidFill>
                            <a:srgbClr val="FF0000"/>
                          </a:solidFill>
                          <a:effectLst/>
                        </a:rPr>
                        <a:t>實習計畫表</a:t>
                      </a:r>
                      <a:endParaRPr lang="zh-TW" sz="2000" b="1" kern="100" dirty="0">
                        <a:solidFill>
                          <a:srgbClr val="FF0000"/>
                        </a:solidFill>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2000" b="1" kern="0" dirty="0" smtClean="0">
                          <a:solidFill>
                            <a:srgbClr val="0000FF"/>
                          </a:solidFill>
                          <a:effectLst/>
                        </a:rPr>
                        <a:t>113</a:t>
                      </a:r>
                      <a:r>
                        <a:rPr lang="zh-TW" altLang="en-US" sz="2000" b="1" kern="0" dirty="0" smtClean="0">
                          <a:solidFill>
                            <a:srgbClr val="0000FF"/>
                          </a:solidFill>
                          <a:effectLst/>
                        </a:rPr>
                        <a:t>年</a:t>
                      </a:r>
                      <a:endParaRPr lang="en-US" altLang="zh-TW" sz="2000" b="1" kern="0" dirty="0" smtClean="0">
                        <a:solidFill>
                          <a:srgbClr val="0000FF"/>
                        </a:solidFill>
                        <a:effectLst/>
                      </a:endParaRPr>
                    </a:p>
                    <a:p>
                      <a:pPr algn="ctr">
                        <a:lnSpc>
                          <a:spcPct val="100000"/>
                        </a:lnSpc>
                        <a:spcAft>
                          <a:spcPts val="0"/>
                        </a:spcAft>
                      </a:pPr>
                      <a:r>
                        <a:rPr lang="en-US" sz="2000" b="1" kern="0" dirty="0" smtClean="0">
                          <a:solidFill>
                            <a:srgbClr val="0000FF"/>
                          </a:solidFill>
                          <a:effectLst/>
                        </a:rPr>
                        <a:t>5</a:t>
                      </a:r>
                      <a:r>
                        <a:rPr lang="zh-TW" sz="2000" b="1" kern="0" dirty="0">
                          <a:solidFill>
                            <a:srgbClr val="0000FF"/>
                          </a:solidFill>
                          <a:effectLst/>
                        </a:rPr>
                        <a:t>月</a:t>
                      </a:r>
                      <a:r>
                        <a:rPr lang="en-US" sz="2000" b="1" kern="0" dirty="0">
                          <a:solidFill>
                            <a:srgbClr val="0000FF"/>
                          </a:solidFill>
                          <a:effectLst/>
                        </a:rPr>
                        <a:t>31</a:t>
                      </a:r>
                      <a:r>
                        <a:rPr lang="zh-TW" sz="2000" b="1" kern="0" dirty="0">
                          <a:solidFill>
                            <a:srgbClr val="0000FF"/>
                          </a:solidFill>
                          <a:effectLst/>
                        </a:rPr>
                        <a:t>日</a:t>
                      </a:r>
                      <a:endParaRPr lang="zh-TW" sz="2000" b="1" kern="100" dirty="0">
                        <a:solidFill>
                          <a:srgbClr val="0000FF"/>
                        </a:solidFill>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81174623"/>
                  </a:ext>
                </a:extLst>
              </a:tr>
              <a:tr h="146866">
                <a:tc vMerge="1">
                  <a:txBody>
                    <a:bodyPr/>
                    <a:lstStyle/>
                    <a:p>
                      <a:endParaRPr lang="zh-TW" altLang="en-US"/>
                    </a:p>
                  </a:txBody>
                  <a:tcPr/>
                </a:tc>
                <a:tc vMerge="1">
                  <a:txBody>
                    <a:bodyPr/>
                    <a:lstStyle/>
                    <a:p>
                      <a:pPr algn="ctr">
                        <a:lnSpc>
                          <a:spcPct val="100000"/>
                        </a:lnSpc>
                        <a:spcAft>
                          <a:spcPts val="0"/>
                        </a:spcAft>
                      </a:pP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ts val="1600"/>
                        </a:lnSpc>
                        <a:spcAft>
                          <a:spcPts val="0"/>
                        </a:spcAft>
                      </a:pPr>
                      <a:endParaRPr lang="zh-TW" sz="2000" b="1" kern="100" dirty="0">
                        <a:solidFill>
                          <a:srgbClr val="0000FF"/>
                        </a:solidFill>
                        <a:effectLst/>
                        <a:latin typeface="+mn-ea"/>
                        <a:ea typeface="+mn-ea"/>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spcAft>
                          <a:spcPts val="0"/>
                        </a:spcAft>
                      </a:pP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rowSpan="2">
                  <a:txBody>
                    <a:bodyPr/>
                    <a:lstStyle/>
                    <a:p>
                      <a:pPr algn="ctr">
                        <a:lnSpc>
                          <a:spcPct val="100000"/>
                        </a:lnSpc>
                        <a:spcAft>
                          <a:spcPts val="0"/>
                        </a:spcAft>
                      </a:pPr>
                      <a:r>
                        <a:rPr lang="en-US" altLang="zh-TW" sz="2000" b="1" kern="0" dirty="0" smtClean="0">
                          <a:solidFill>
                            <a:srgbClr val="0000FF"/>
                          </a:solidFill>
                          <a:effectLst/>
                        </a:rPr>
                        <a:t>114</a:t>
                      </a:r>
                      <a:r>
                        <a:rPr lang="zh-TW" sz="2000" b="1" kern="0" dirty="0" smtClean="0">
                          <a:solidFill>
                            <a:srgbClr val="0000FF"/>
                          </a:solidFill>
                          <a:effectLst/>
                        </a:rPr>
                        <a:t>年</a:t>
                      </a:r>
                      <a:endParaRPr lang="en-US" altLang="zh-TW" sz="2000" b="1" kern="0" dirty="0" smtClean="0">
                        <a:solidFill>
                          <a:srgbClr val="0000FF"/>
                        </a:solidFill>
                        <a:effectLst/>
                      </a:endParaRPr>
                    </a:p>
                    <a:p>
                      <a:pPr algn="ctr">
                        <a:lnSpc>
                          <a:spcPct val="100000"/>
                        </a:lnSpc>
                        <a:spcAft>
                          <a:spcPts val="0"/>
                        </a:spcAft>
                      </a:pPr>
                      <a:r>
                        <a:rPr lang="en-US" sz="2000" b="1" kern="0" dirty="0" smtClean="0">
                          <a:solidFill>
                            <a:srgbClr val="0000FF"/>
                          </a:solidFill>
                          <a:effectLst/>
                        </a:rPr>
                        <a:t>12</a:t>
                      </a:r>
                      <a:r>
                        <a:rPr lang="zh-TW" sz="2000" b="1" kern="0" dirty="0">
                          <a:solidFill>
                            <a:srgbClr val="0000FF"/>
                          </a:solidFill>
                          <a:effectLst/>
                        </a:rPr>
                        <a:t>月</a:t>
                      </a:r>
                      <a:r>
                        <a:rPr lang="en-US" sz="2000" b="1" kern="0" dirty="0">
                          <a:solidFill>
                            <a:srgbClr val="0000FF"/>
                          </a:solidFill>
                          <a:effectLst/>
                        </a:rPr>
                        <a:t>15</a:t>
                      </a:r>
                      <a:r>
                        <a:rPr lang="zh-TW" sz="2000" b="1" kern="0" dirty="0">
                          <a:solidFill>
                            <a:srgbClr val="0000FF"/>
                          </a:solidFill>
                          <a:effectLst/>
                        </a:rPr>
                        <a:t>日</a:t>
                      </a:r>
                      <a:endParaRPr lang="zh-TW" sz="2000" b="1" kern="100" dirty="0">
                        <a:solidFill>
                          <a:srgbClr val="0000FF"/>
                        </a:solidFill>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42555919"/>
                  </a:ext>
                </a:extLst>
              </a:tr>
              <a:tr h="703640">
                <a:tc vMerge="1">
                  <a:txBody>
                    <a:bodyPr/>
                    <a:lstStyle/>
                    <a:p>
                      <a:endParaRPr lang="zh-TW" altLang="en-US"/>
                    </a:p>
                  </a:txBody>
                  <a:tcPr/>
                </a:tc>
                <a:tc>
                  <a:txBody>
                    <a:bodyPr/>
                    <a:lstStyle/>
                    <a:p>
                      <a:pPr algn="ctr">
                        <a:lnSpc>
                          <a:spcPct val="100000"/>
                        </a:lnSpc>
                        <a:spcAft>
                          <a:spcPts val="0"/>
                        </a:spcAft>
                      </a:pPr>
                      <a:r>
                        <a:rPr lang="zh-TW" sz="2000" b="1" kern="0" dirty="0">
                          <a:effectLst/>
                        </a:rPr>
                        <a:t>下</a:t>
                      </a:r>
                      <a:r>
                        <a:rPr lang="zh-TW" sz="2000" b="1" kern="0" dirty="0" smtClean="0">
                          <a:effectLst/>
                        </a:rPr>
                        <a:t>學期</a:t>
                      </a:r>
                      <a:endParaRPr lang="en-US" altLang="zh-TW" sz="2000" b="1" kern="0" dirty="0" smtClean="0">
                        <a:effectLst/>
                      </a:endParaRPr>
                    </a:p>
                    <a:p>
                      <a:pPr algn="ctr">
                        <a:lnSpc>
                          <a:spcPct val="100000"/>
                        </a:lnSpc>
                        <a:spcAft>
                          <a:spcPts val="0"/>
                        </a:spcAft>
                      </a:pPr>
                      <a:r>
                        <a:rPr lang="en-US" sz="2000" b="1" kern="0" dirty="0" smtClean="0">
                          <a:effectLst/>
                        </a:rPr>
                        <a:t>(</a:t>
                      </a:r>
                      <a:r>
                        <a:rPr lang="en-US" sz="2000" b="1" kern="0" dirty="0">
                          <a:effectLst/>
                        </a:rPr>
                        <a:t>2/1~6/30)</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1600"/>
                        </a:lnSpc>
                        <a:spcAft>
                          <a:spcPts val="0"/>
                        </a:spcAft>
                      </a:pPr>
                      <a:r>
                        <a:rPr lang="en-US" sz="2000" b="1" kern="0" dirty="0">
                          <a:solidFill>
                            <a:srgbClr val="0000FF"/>
                          </a:solidFill>
                          <a:effectLst/>
                          <a:latin typeface="+mn-ea"/>
                          <a:ea typeface="+mn-ea"/>
                        </a:rPr>
                        <a:t>9</a:t>
                      </a:r>
                      <a:r>
                        <a:rPr lang="zh-TW" sz="2000" b="1" kern="0" dirty="0">
                          <a:solidFill>
                            <a:srgbClr val="0000FF"/>
                          </a:solidFill>
                          <a:effectLst/>
                          <a:latin typeface="+mn-ea"/>
                          <a:ea typeface="+mn-ea"/>
                        </a:rPr>
                        <a:t>以上</a:t>
                      </a:r>
                      <a:endParaRPr lang="zh-TW" sz="2000" b="1" kern="100" dirty="0">
                        <a:solidFill>
                          <a:srgbClr val="0000FF"/>
                        </a:solidFill>
                        <a:effectLst/>
                        <a:latin typeface="+mn-ea"/>
                        <a:ea typeface="+mn-ea"/>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0000"/>
                        </a:lnSpc>
                        <a:spcAft>
                          <a:spcPts val="0"/>
                        </a:spcAft>
                      </a:pPr>
                      <a:r>
                        <a:rPr lang="en-US" sz="2000" b="1" kern="0" dirty="0">
                          <a:effectLst/>
                        </a:rPr>
                        <a:t>18</a:t>
                      </a:r>
                      <a:r>
                        <a:rPr lang="zh-TW" sz="2000" b="1" kern="0" dirty="0">
                          <a:effectLst/>
                        </a:rPr>
                        <a:t>週以上</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32589872"/>
                  </a:ext>
                </a:extLst>
              </a:tr>
              <a:tr h="743356">
                <a:tc vMerge="1">
                  <a:txBody>
                    <a:bodyPr/>
                    <a:lstStyle/>
                    <a:p>
                      <a:endParaRPr lang="zh-TW" altLang="en-US"/>
                    </a:p>
                  </a:txBody>
                  <a:tcPr/>
                </a:tc>
                <a:tc>
                  <a:txBody>
                    <a:bodyPr/>
                    <a:lstStyle/>
                    <a:p>
                      <a:pPr algn="ctr">
                        <a:lnSpc>
                          <a:spcPct val="100000"/>
                        </a:lnSpc>
                        <a:spcAft>
                          <a:spcPts val="0"/>
                        </a:spcAft>
                      </a:pPr>
                      <a:r>
                        <a:rPr lang="zh-TW" sz="2000" b="1" kern="0" dirty="0">
                          <a:effectLst/>
                        </a:rPr>
                        <a:t>暑期</a:t>
                      </a:r>
                      <a:r>
                        <a:rPr lang="en-US" sz="2000" b="1" kern="0" dirty="0">
                          <a:effectLst/>
                        </a:rPr>
                        <a:t> (7/1~8/31)</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1600"/>
                        </a:lnSpc>
                        <a:spcAft>
                          <a:spcPts val="0"/>
                        </a:spcAft>
                      </a:pPr>
                      <a:r>
                        <a:rPr lang="en-US" sz="2000" b="1" kern="0" dirty="0">
                          <a:solidFill>
                            <a:srgbClr val="0000FF"/>
                          </a:solidFill>
                          <a:effectLst/>
                          <a:latin typeface="+mn-ea"/>
                          <a:ea typeface="+mn-ea"/>
                        </a:rPr>
                        <a:t>2</a:t>
                      </a:r>
                      <a:r>
                        <a:rPr lang="zh-TW" sz="2000" b="1" kern="0" dirty="0">
                          <a:solidFill>
                            <a:srgbClr val="0000FF"/>
                          </a:solidFill>
                          <a:effectLst/>
                          <a:latin typeface="+mn-ea"/>
                          <a:ea typeface="+mn-ea"/>
                        </a:rPr>
                        <a:t>以上</a:t>
                      </a:r>
                      <a:endParaRPr lang="zh-TW" sz="2000" b="1" kern="100" dirty="0">
                        <a:solidFill>
                          <a:srgbClr val="0000FF"/>
                        </a:solidFill>
                        <a:effectLst/>
                        <a:latin typeface="+mn-ea"/>
                        <a:ea typeface="+mn-ea"/>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0000"/>
                        </a:lnSpc>
                        <a:spcAft>
                          <a:spcPts val="0"/>
                        </a:spcAft>
                      </a:pPr>
                      <a:r>
                        <a:rPr lang="en-US" sz="2000" b="1" kern="0" dirty="0">
                          <a:effectLst/>
                        </a:rPr>
                        <a:t>320</a:t>
                      </a:r>
                      <a:r>
                        <a:rPr lang="zh-TW" sz="2000" b="1" kern="0" dirty="0" smtClean="0">
                          <a:effectLst/>
                        </a:rPr>
                        <a:t>小時</a:t>
                      </a:r>
                      <a:endParaRPr lang="en-US" altLang="zh-TW" sz="2000" b="1" kern="0" dirty="0" smtClean="0">
                        <a:effectLst/>
                      </a:endParaRPr>
                    </a:p>
                    <a:p>
                      <a:pPr algn="ctr">
                        <a:lnSpc>
                          <a:spcPct val="100000"/>
                        </a:lnSpc>
                        <a:spcAft>
                          <a:spcPts val="0"/>
                        </a:spcAft>
                      </a:pPr>
                      <a:r>
                        <a:rPr lang="zh-TW" sz="2000" b="1" kern="0" dirty="0" smtClean="0">
                          <a:effectLst/>
                        </a:rPr>
                        <a:t>以上</a:t>
                      </a:r>
                      <a:endParaRPr lang="zh-TW" sz="2000" b="1" kern="100" dirty="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1" kern="0" dirty="0" smtClean="0">
                          <a:solidFill>
                            <a:srgbClr val="0000FF"/>
                          </a:solidFill>
                          <a:effectLst/>
                        </a:rPr>
                        <a:t>113</a:t>
                      </a:r>
                      <a:r>
                        <a:rPr lang="zh-TW" altLang="en-US" sz="2000" b="1" kern="0" dirty="0" smtClean="0">
                          <a:solidFill>
                            <a:srgbClr val="0000FF"/>
                          </a:solidFill>
                          <a:effectLst/>
                        </a:rPr>
                        <a:t>年</a:t>
                      </a:r>
                      <a:endParaRPr lang="en-US" altLang="zh-TW" sz="2000" b="1" kern="0" dirty="0" smtClean="0">
                        <a:solidFill>
                          <a:srgbClr val="0000FF"/>
                        </a:solidFill>
                        <a:effectLst/>
                      </a:endParaRPr>
                    </a:p>
                    <a:p>
                      <a:pPr algn="ctr">
                        <a:lnSpc>
                          <a:spcPct val="100000"/>
                        </a:lnSpc>
                        <a:spcAft>
                          <a:spcPts val="0"/>
                        </a:spcAft>
                      </a:pPr>
                      <a:r>
                        <a:rPr lang="en-US" sz="2000" b="1" kern="0" dirty="0" smtClean="0">
                          <a:solidFill>
                            <a:srgbClr val="0000FF"/>
                          </a:solidFill>
                          <a:effectLst/>
                        </a:rPr>
                        <a:t>5</a:t>
                      </a:r>
                      <a:r>
                        <a:rPr lang="zh-TW" sz="2000" b="1" kern="0" dirty="0">
                          <a:solidFill>
                            <a:srgbClr val="0000FF"/>
                          </a:solidFill>
                          <a:effectLst/>
                        </a:rPr>
                        <a:t>月</a:t>
                      </a:r>
                      <a:r>
                        <a:rPr lang="en-US" sz="2000" b="1" kern="0" dirty="0">
                          <a:solidFill>
                            <a:srgbClr val="0000FF"/>
                          </a:solidFill>
                          <a:effectLst/>
                        </a:rPr>
                        <a:t>15</a:t>
                      </a:r>
                      <a:r>
                        <a:rPr lang="zh-TW" sz="2000" b="1" kern="0" dirty="0">
                          <a:solidFill>
                            <a:srgbClr val="0000FF"/>
                          </a:solidFill>
                          <a:effectLst/>
                        </a:rPr>
                        <a:t>日</a:t>
                      </a:r>
                      <a:endParaRPr lang="zh-TW" sz="2000" b="1" kern="100" dirty="0">
                        <a:solidFill>
                          <a:srgbClr val="0000FF"/>
                        </a:solidFill>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732117085"/>
                  </a:ext>
                </a:extLst>
              </a:tr>
            </a:tbl>
          </a:graphicData>
        </a:graphic>
      </p:graphicFrame>
    </p:spTree>
    <p:extLst>
      <p:ext uri="{BB962C8B-B14F-4D97-AF65-F5344CB8AC3E}">
        <p14:creationId xmlns:p14="http://schemas.microsoft.com/office/powerpoint/2010/main" val="36136612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28600"/>
            <a:ext cx="8640960" cy="990600"/>
          </a:xfrm>
        </p:spPr>
        <p:txBody>
          <a:bodyPr>
            <a:noAutofit/>
          </a:bodyPr>
          <a:lstStyle/>
          <a:p>
            <a:pPr algn="ctr"/>
            <a:r>
              <a:rPr lang="en-US" altLang="zh-TW" b="1" dirty="0" smtClean="0">
                <a:solidFill>
                  <a:srgbClr val="0000FF"/>
                </a:solidFill>
                <a:latin typeface="+mn-ea"/>
                <a:ea typeface="+mn-ea"/>
              </a:rPr>
              <a:t>2. </a:t>
            </a:r>
            <a:r>
              <a:rPr lang="zh-TW" altLang="en-US" b="1" dirty="0" smtClean="0">
                <a:solidFill>
                  <a:srgbClr val="0000FF"/>
                </a:solidFill>
                <a:latin typeface="+mn-ea"/>
                <a:ea typeface="+mn-ea"/>
              </a:rPr>
              <a:t>填寫</a:t>
            </a:r>
            <a:r>
              <a:rPr lang="zh-TW" altLang="en-US"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mn-ea"/>
                <a:ea typeface="+mn-ea"/>
              </a:rPr>
              <a:t>實習機構評估表</a:t>
            </a:r>
            <a:r>
              <a:rPr lang="zh-TW" altLang="en-US" b="1" dirty="0">
                <a:solidFill>
                  <a:srgbClr val="0000FF"/>
                </a:solidFill>
                <a:latin typeface="微軟正黑體" panose="020B0604030504040204" pitchFamily="34" charset="-120"/>
              </a:rPr>
              <a:t>」</a:t>
            </a:r>
            <a:endParaRPr lang="zh-TW" altLang="en-US" dirty="0">
              <a:solidFill>
                <a:srgbClr val="0000FF"/>
              </a:solidFill>
              <a:latin typeface="+mn-ea"/>
              <a:ea typeface="+mn-ea"/>
            </a:endParaRPr>
          </a:p>
        </p:txBody>
      </p:sp>
      <p:sp>
        <p:nvSpPr>
          <p:cNvPr id="3" name="投影片編號版面配置區 2"/>
          <p:cNvSpPr>
            <a:spLocks noGrp="1"/>
          </p:cNvSpPr>
          <p:nvPr>
            <p:ph type="sldNum" sz="quarter" idx="12"/>
          </p:nvPr>
        </p:nvSpPr>
        <p:spPr/>
        <p:txBody>
          <a:bodyPr>
            <a:normAutofit fontScale="85000" lnSpcReduction="20000"/>
          </a:bodyPr>
          <a:lstStyle/>
          <a:p>
            <a:pPr>
              <a:defRPr/>
            </a:pPr>
            <a:fld id="{CDB1DFEA-237A-49C5-82EB-C9CAEB07B98A}" type="slidenum">
              <a:rPr lang="zh-TW" altLang="zh-TW" smtClean="0"/>
              <a:pPr>
                <a:defRPr/>
              </a:pPr>
              <a:t>4</a:t>
            </a:fld>
            <a:endParaRPr lang="en-US" altLang="zh-TW" dirty="0"/>
          </a:p>
        </p:txBody>
      </p:sp>
      <p:sp>
        <p:nvSpPr>
          <p:cNvPr id="5" name="內容版面配置區 4"/>
          <p:cNvSpPr>
            <a:spLocks noGrp="1"/>
          </p:cNvSpPr>
          <p:nvPr>
            <p:ph sz="quarter" idx="1"/>
          </p:nvPr>
        </p:nvSpPr>
        <p:spPr>
          <a:xfrm>
            <a:off x="395536" y="1844824"/>
            <a:ext cx="3558959" cy="2562465"/>
          </a:xfrm>
        </p:spPr>
        <p:txBody>
          <a:bodyPr>
            <a:normAutofit/>
          </a:bodyPr>
          <a:lstStyle/>
          <a:p>
            <a:pPr>
              <a:spcBef>
                <a:spcPts val="600"/>
              </a:spcBef>
            </a:pPr>
            <a:r>
              <a:rPr lang="zh-TW" altLang="en-US" sz="2800" b="1" dirty="0">
                <a:latin typeface="+mn-ea"/>
              </a:rPr>
              <a:t>關於</a:t>
            </a:r>
            <a:r>
              <a:rPr lang="zh-TW" altLang="en-US" sz="2800" b="1" dirty="0" smtClean="0">
                <a:latin typeface="+mn-ea"/>
              </a:rPr>
              <a:t>填寫</a:t>
            </a:r>
            <a:r>
              <a:rPr lang="zh-TW" altLang="en-US" sz="2800" b="1" dirty="0">
                <a:latin typeface="+mn-ea"/>
              </a:rPr>
              <a:t>實習機構評估表的</a:t>
            </a:r>
            <a:r>
              <a:rPr lang="zh-TW" altLang="en-US" sz="2800" b="1" dirty="0" smtClean="0">
                <a:latin typeface="+mn-ea"/>
              </a:rPr>
              <a:t>說明，請詳見下一頁</a:t>
            </a:r>
            <a:r>
              <a:rPr lang="zh-TW" altLang="en-US" sz="2800" b="1" dirty="0">
                <a:latin typeface="+mn-ea"/>
              </a:rPr>
              <a:t>， </a:t>
            </a:r>
            <a:r>
              <a:rPr lang="zh-TW" altLang="en-US" sz="2800" b="1" dirty="0" smtClean="0">
                <a:latin typeface="+mn-ea"/>
              </a:rPr>
              <a:t>務必依照規定。</a:t>
            </a:r>
            <a:endParaRPr lang="en-US" altLang="zh-TW" sz="2800" b="1" dirty="0" smtClean="0">
              <a:latin typeface="+mn-ea"/>
            </a:endParaRPr>
          </a:p>
          <a:p>
            <a:endParaRPr lang="zh-TW" altLang="en-US" sz="2800" b="1" dirty="0">
              <a:latin typeface="+mn-ea"/>
            </a:endParaRPr>
          </a:p>
        </p:txBody>
      </p:sp>
      <p:pic>
        <p:nvPicPr>
          <p:cNvPr id="6" name="圖片 5"/>
          <p:cNvPicPr>
            <a:picLocks noChangeAspect="1"/>
          </p:cNvPicPr>
          <p:nvPr/>
        </p:nvPicPr>
        <p:blipFill>
          <a:blip r:embed="rId2"/>
          <a:stretch>
            <a:fillRect/>
          </a:stretch>
        </p:blipFill>
        <p:spPr>
          <a:xfrm>
            <a:off x="4191293" y="1700808"/>
            <a:ext cx="4701187" cy="4896544"/>
          </a:xfrm>
          <a:prstGeom prst="rect">
            <a:avLst/>
          </a:prstGeom>
        </p:spPr>
      </p:pic>
    </p:spTree>
    <p:extLst>
      <p:ext uri="{BB962C8B-B14F-4D97-AF65-F5344CB8AC3E}">
        <p14:creationId xmlns:p14="http://schemas.microsoft.com/office/powerpoint/2010/main" val="31590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a:solidFill>
                  <a:srgbClr val="0000FF"/>
                </a:solidFill>
                <a:latin typeface="+mn-ea"/>
              </a:rPr>
              <a:t>填寫實習機構評估</a:t>
            </a:r>
            <a:r>
              <a:rPr lang="zh-TW" altLang="en-US" b="1" dirty="0" smtClean="0">
                <a:solidFill>
                  <a:srgbClr val="0000FF"/>
                </a:solidFill>
                <a:latin typeface="+mn-ea"/>
              </a:rPr>
              <a:t>表的說明</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a:defRPr/>
            </a:pPr>
            <a:fld id="{CDB1DFEA-237A-49C5-82EB-C9CAEB07B98A}" type="slidenum">
              <a:rPr lang="zh-TW" altLang="zh-TW" smtClean="0"/>
              <a:pPr>
                <a:defRPr/>
              </a:pPr>
              <a:t>5</a:t>
            </a:fld>
            <a:endParaRPr lang="en-US" altLang="zh-TW" dirty="0"/>
          </a:p>
        </p:txBody>
      </p:sp>
      <p:sp>
        <p:nvSpPr>
          <p:cNvPr id="4" name="內容版面配置區 3"/>
          <p:cNvSpPr>
            <a:spLocks noGrp="1"/>
          </p:cNvSpPr>
          <p:nvPr>
            <p:ph sz="quarter" idx="1"/>
          </p:nvPr>
        </p:nvSpPr>
        <p:spPr>
          <a:xfrm>
            <a:off x="578733" y="1700808"/>
            <a:ext cx="8153400" cy="5112568"/>
          </a:xfrm>
        </p:spPr>
        <p:txBody>
          <a:bodyPr>
            <a:normAutofit fontScale="85000" lnSpcReduction="10000"/>
          </a:bodyPr>
          <a:lstStyle/>
          <a:p>
            <a:pPr lvl="0">
              <a:lnSpc>
                <a:spcPct val="120000"/>
              </a:lnSpc>
              <a:spcBef>
                <a:spcPts val="0"/>
              </a:spcBef>
            </a:pPr>
            <a:r>
              <a:rPr lang="zh-TW" altLang="en-US" sz="2600" b="1" dirty="0" smtClean="0">
                <a:latin typeface="+mn-ea"/>
              </a:rPr>
              <a:t>由</a:t>
            </a:r>
            <a:r>
              <a:rPr lang="x-none" altLang="zh-TW" sz="2600" b="1" dirty="0" smtClean="0">
                <a:latin typeface="+mn-ea"/>
              </a:rPr>
              <a:t>安排專業老師拜訪實習機構</a:t>
            </a:r>
            <a:r>
              <a:rPr lang="zh-TW" altLang="zh-TW" sz="2600" b="1" dirty="0">
                <a:latin typeface="+mn-ea"/>
              </a:rPr>
              <a:t>以</a:t>
            </a:r>
            <a:r>
              <a:rPr lang="x-none" altLang="zh-TW" sz="2600" b="1" dirty="0">
                <a:latin typeface="+mn-ea"/>
              </a:rPr>
              <a:t>評估</a:t>
            </a:r>
            <a:r>
              <a:rPr lang="zh-TW" altLang="zh-TW" sz="2600" b="1" dirty="0">
                <a:latin typeface="+mn-ea"/>
              </a:rPr>
              <a:t>實習</a:t>
            </a:r>
            <a:r>
              <a:rPr lang="x-none" altLang="zh-TW" sz="2600" b="1" dirty="0">
                <a:latin typeface="+mn-ea"/>
              </a:rPr>
              <a:t>工作之適</a:t>
            </a:r>
            <a:r>
              <a:rPr lang="zh-TW" altLang="zh-TW" sz="2600" b="1" dirty="0">
                <a:latin typeface="+mn-ea"/>
              </a:rPr>
              <a:t>切</a:t>
            </a:r>
            <a:r>
              <a:rPr lang="x-none" altLang="zh-TW" sz="2600" b="1" dirty="0">
                <a:latin typeface="+mn-ea"/>
              </a:rPr>
              <a:t>性</a:t>
            </a:r>
            <a:r>
              <a:rPr lang="zh-TW" altLang="zh-TW" sz="2600" b="1" dirty="0">
                <a:latin typeface="+mn-ea"/>
              </a:rPr>
              <a:t>，</a:t>
            </a:r>
            <a:r>
              <a:rPr lang="x-none" altLang="zh-TW" sz="2600" b="1" dirty="0">
                <a:latin typeface="+mn-ea"/>
              </a:rPr>
              <a:t>避免學生報到後</a:t>
            </a:r>
            <a:r>
              <a:rPr lang="zh-TW" altLang="zh-TW" sz="2600" b="1" dirty="0">
                <a:latin typeface="+mn-ea"/>
              </a:rPr>
              <a:t>，</a:t>
            </a:r>
            <a:r>
              <a:rPr lang="x-none" altLang="zh-TW" sz="2600" b="1" dirty="0">
                <a:latin typeface="+mn-ea"/>
              </a:rPr>
              <a:t>因工作不適應而產生困擾</a:t>
            </a:r>
            <a:r>
              <a:rPr lang="zh-TW" altLang="zh-TW" sz="2600" b="1" dirty="0">
                <a:latin typeface="+mn-ea"/>
              </a:rPr>
              <a:t>。</a:t>
            </a:r>
            <a:r>
              <a:rPr lang="x-none" altLang="zh-TW" sz="2600" b="1" dirty="0">
                <a:latin typeface="+mn-ea"/>
              </a:rPr>
              <a:t>無法簽訂實習合約者，請勿進行實習合作。</a:t>
            </a:r>
            <a:endParaRPr lang="zh-TW" altLang="zh-TW" sz="2600" b="1" dirty="0">
              <a:latin typeface="+mn-ea"/>
            </a:endParaRPr>
          </a:p>
          <a:p>
            <a:pPr lvl="0">
              <a:lnSpc>
                <a:spcPct val="120000"/>
              </a:lnSpc>
              <a:spcBef>
                <a:spcPts val="0"/>
              </a:spcBef>
            </a:pPr>
            <a:r>
              <a:rPr lang="zh-TW" altLang="zh-TW" sz="2600" b="1" dirty="0" smtClean="0">
                <a:latin typeface="+mn-ea"/>
              </a:rPr>
              <a:t>如</a:t>
            </a:r>
            <a:r>
              <a:rPr lang="zh-TW" altLang="zh-TW" sz="2600" b="1" dirty="0">
                <a:latin typeface="+mn-ea"/>
              </a:rPr>
              <a:t>第一次合作，請將公司資料輸入校外實習系統。</a:t>
            </a:r>
          </a:p>
          <a:p>
            <a:pPr lvl="0">
              <a:lnSpc>
                <a:spcPct val="120000"/>
              </a:lnSpc>
              <a:spcBef>
                <a:spcPts val="0"/>
              </a:spcBef>
            </a:pPr>
            <a:r>
              <a:rPr lang="zh-TW" altLang="zh-TW" sz="2600" b="1" dirty="0">
                <a:latin typeface="+mn-ea"/>
              </a:rPr>
              <a:t>請本表連同公司資料送至</a:t>
            </a:r>
            <a:r>
              <a:rPr lang="zh-HK" altLang="zh-TW" sz="2600" b="1" dirty="0">
                <a:latin typeface="+mn-ea"/>
              </a:rPr>
              <a:t>研產處</a:t>
            </a:r>
            <a:r>
              <a:rPr lang="zh-TW" altLang="zh-TW" sz="2600" b="1" dirty="0">
                <a:latin typeface="+mn-ea"/>
              </a:rPr>
              <a:t>以利審核</a:t>
            </a:r>
            <a:r>
              <a:rPr lang="x-none" altLang="zh-TW" sz="2600" b="1" dirty="0">
                <a:latin typeface="+mn-ea"/>
              </a:rPr>
              <a:t>(</a:t>
            </a:r>
            <a:r>
              <a:rPr lang="zh-TW" altLang="zh-TW" sz="2600" b="1" dirty="0">
                <a:latin typeface="+mn-ea"/>
              </a:rPr>
              <a:t>如為國外企業，請加送核准簽呈為附件</a:t>
            </a:r>
            <a:r>
              <a:rPr lang="x-none" altLang="zh-TW" sz="2600" b="1" dirty="0">
                <a:latin typeface="+mn-ea"/>
              </a:rPr>
              <a:t>)</a:t>
            </a:r>
            <a:r>
              <a:rPr lang="zh-TW" altLang="zh-TW" sz="2600" b="1" dirty="0" smtClean="0">
                <a:latin typeface="+mn-ea"/>
              </a:rPr>
              <a:t>。</a:t>
            </a:r>
            <a:endParaRPr lang="en-US" altLang="zh-TW" sz="2600" b="1" dirty="0" smtClean="0">
              <a:latin typeface="+mn-ea"/>
            </a:endParaRPr>
          </a:p>
          <a:p>
            <a:pPr lvl="0">
              <a:lnSpc>
                <a:spcPct val="120000"/>
              </a:lnSpc>
              <a:spcBef>
                <a:spcPts val="0"/>
              </a:spcBef>
            </a:pPr>
            <a:r>
              <a:rPr lang="zh-TW" altLang="zh-TW" sz="2600" b="1" dirty="0" smtClean="0">
                <a:latin typeface="+mn-ea"/>
              </a:rPr>
              <a:t>公司</a:t>
            </a:r>
            <a:r>
              <a:rPr lang="zh-TW" altLang="zh-TW" sz="2600" b="1" dirty="0">
                <a:latin typeface="+mn-ea"/>
              </a:rPr>
              <a:t>資料可依下列擇一繳交</a:t>
            </a:r>
            <a:r>
              <a:rPr lang="zh-TW" altLang="zh-TW" sz="2600" b="1" dirty="0" smtClean="0">
                <a:latin typeface="+mn-ea"/>
              </a:rPr>
              <a:t>即可</a:t>
            </a:r>
            <a:r>
              <a:rPr lang="x-none" altLang="zh-TW" sz="2600" b="1" dirty="0" smtClean="0">
                <a:latin typeface="+mn-ea"/>
              </a:rPr>
              <a:t>:</a:t>
            </a:r>
            <a:r>
              <a:rPr lang="en-US" altLang="zh-TW" sz="2600" b="1" dirty="0" smtClean="0">
                <a:latin typeface="+mn-ea"/>
              </a:rPr>
              <a:t>(1)</a:t>
            </a:r>
            <a:r>
              <a:rPr lang="zh-TW" altLang="zh-TW" sz="2600" b="1" dirty="0" smtClean="0">
                <a:latin typeface="+mn-ea"/>
              </a:rPr>
              <a:t>財政部</a:t>
            </a:r>
            <a:r>
              <a:rPr lang="zh-TW" altLang="zh-TW" sz="2600" b="1" dirty="0">
                <a:latin typeface="+mn-ea"/>
              </a:rPr>
              <a:t>稅務入口</a:t>
            </a:r>
            <a:r>
              <a:rPr lang="zh-TW" altLang="zh-TW" sz="2600" b="1" dirty="0" smtClean="0">
                <a:latin typeface="+mn-ea"/>
              </a:rPr>
              <a:t>網</a:t>
            </a:r>
            <a:r>
              <a:rPr lang="en-US" altLang="zh-TW" sz="2600" b="1" dirty="0" smtClean="0">
                <a:latin typeface="+mn-ea"/>
              </a:rPr>
              <a:t>*</a:t>
            </a:r>
            <a:r>
              <a:rPr lang="zh-TW" altLang="x-none" sz="2600" b="1" dirty="0" smtClean="0">
                <a:latin typeface="+mn-ea"/>
              </a:rPr>
              <a:t>；</a:t>
            </a:r>
            <a:r>
              <a:rPr lang="en-US" altLang="zh-TW" sz="2600" b="1" dirty="0" smtClean="0">
                <a:latin typeface="+mn-ea"/>
              </a:rPr>
              <a:t>(2)</a:t>
            </a:r>
            <a:r>
              <a:rPr lang="zh-TW" altLang="zh-TW" sz="2600" b="1" dirty="0" smtClean="0">
                <a:latin typeface="+mn-ea"/>
              </a:rPr>
              <a:t>公司</a:t>
            </a:r>
            <a:r>
              <a:rPr lang="zh-TW" altLang="zh-TW" sz="2600" b="1" dirty="0">
                <a:latin typeface="+mn-ea"/>
              </a:rPr>
              <a:t>立案證明或統一編號編配通知書。</a:t>
            </a:r>
          </a:p>
          <a:p>
            <a:pPr lvl="0">
              <a:lnSpc>
                <a:spcPct val="120000"/>
              </a:lnSpc>
              <a:spcBef>
                <a:spcPts val="0"/>
              </a:spcBef>
            </a:pPr>
            <a:r>
              <a:rPr lang="x-none" altLang="zh-TW" sz="2600" b="1" dirty="0">
                <a:latin typeface="+mn-ea"/>
              </a:rPr>
              <a:t>若因實習工作之屬性需求，需於夜間實習者，基於維護學生安全，建議不超過午夜12：00為原則(即午夜12：00~上午8：00)，實習時段以日間為主。</a:t>
            </a:r>
            <a:endParaRPr lang="zh-TW" altLang="zh-TW" sz="2600" b="1" dirty="0">
              <a:latin typeface="+mn-ea"/>
            </a:endParaRPr>
          </a:p>
          <a:p>
            <a:pPr lvl="0">
              <a:lnSpc>
                <a:spcPct val="120000"/>
              </a:lnSpc>
              <a:spcBef>
                <a:spcPts val="0"/>
              </a:spcBef>
            </a:pPr>
            <a:r>
              <a:rPr lang="x-none" altLang="zh-TW" sz="2600" b="1" dirty="0">
                <a:latin typeface="+mn-ea"/>
              </a:rPr>
              <a:t>正本留存於系所，影印本送研產處</a:t>
            </a:r>
            <a:r>
              <a:rPr lang="x-none" altLang="zh-TW" sz="2600" b="1" dirty="0" smtClean="0">
                <a:latin typeface="+mn-ea"/>
              </a:rPr>
              <a:t>。</a:t>
            </a:r>
            <a:endParaRPr lang="en-US" altLang="zh-TW" sz="2600" b="1" dirty="0" smtClean="0">
              <a:latin typeface="+mn-ea"/>
            </a:endParaRPr>
          </a:p>
          <a:p>
            <a:pPr lvl="0">
              <a:lnSpc>
                <a:spcPct val="120000"/>
              </a:lnSpc>
              <a:spcBef>
                <a:spcPts val="0"/>
              </a:spcBef>
            </a:pPr>
            <a:endParaRPr lang="en-US" altLang="zh-TW" sz="1500" b="1" dirty="0" smtClean="0">
              <a:latin typeface="+mn-ea"/>
            </a:endParaRPr>
          </a:p>
          <a:p>
            <a:pPr lvl="1">
              <a:lnSpc>
                <a:spcPct val="120000"/>
              </a:lnSpc>
              <a:spcBef>
                <a:spcPts val="0"/>
              </a:spcBef>
            </a:pPr>
            <a:r>
              <a:rPr lang="zh-TW" altLang="zh-TW" sz="1900" dirty="0">
                <a:latin typeface="+mn-ea"/>
              </a:rPr>
              <a:t>財政部稅務入口</a:t>
            </a:r>
            <a:r>
              <a:rPr lang="zh-TW" altLang="zh-TW" sz="1900" dirty="0" smtClean="0">
                <a:latin typeface="+mn-ea"/>
              </a:rPr>
              <a:t>網</a:t>
            </a:r>
            <a:r>
              <a:rPr lang="x-none" altLang="zh-TW" sz="1900" u="sng" dirty="0" smtClean="0">
                <a:latin typeface="+mn-ea"/>
                <a:hlinkClick r:id="rId2"/>
              </a:rPr>
              <a:t>https</a:t>
            </a:r>
            <a:r>
              <a:rPr lang="x-none" altLang="zh-TW" sz="1900" u="sng" dirty="0">
                <a:latin typeface="+mn-ea"/>
                <a:hlinkClick r:id="rId2"/>
              </a:rPr>
              <a:t>://</a:t>
            </a:r>
            <a:r>
              <a:rPr lang="x-none" altLang="zh-TW" sz="1900" u="sng" dirty="0" smtClean="0">
                <a:latin typeface="+mn-ea"/>
                <a:hlinkClick r:id="rId2"/>
              </a:rPr>
              <a:t>www.etax.nat.gov.tw/etwmain/etw113w1/ban/query</a:t>
            </a:r>
            <a:endParaRPr lang="zh-TW" altLang="zh-TW" sz="1900" dirty="0">
              <a:latin typeface="+mn-ea"/>
            </a:endParaRPr>
          </a:p>
          <a:p>
            <a:pPr>
              <a:lnSpc>
                <a:spcPct val="120000"/>
              </a:lnSpc>
              <a:spcBef>
                <a:spcPts val="0"/>
              </a:spcBef>
            </a:pPr>
            <a:endParaRPr lang="zh-TW" altLang="en-US" dirty="0"/>
          </a:p>
        </p:txBody>
      </p:sp>
    </p:spTree>
    <p:extLst>
      <p:ext uri="{BB962C8B-B14F-4D97-AF65-F5344CB8AC3E}">
        <p14:creationId xmlns:p14="http://schemas.microsoft.com/office/powerpoint/2010/main" val="126070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0000FF"/>
                </a:solidFill>
                <a:latin typeface="+mn-ea"/>
              </a:rPr>
              <a:t>3. </a:t>
            </a:r>
            <a:r>
              <a:rPr lang="zh-TW" altLang="en-US" b="1" dirty="0">
                <a:solidFill>
                  <a:srgbClr val="0000FF"/>
                </a:solidFill>
                <a:latin typeface="+mn-ea"/>
              </a:rPr>
              <a:t>填寫</a:t>
            </a:r>
            <a:r>
              <a:rPr lang="zh-TW" altLang="en-US" b="1" dirty="0" smtClean="0">
                <a:solidFill>
                  <a:srgbClr val="0000FF"/>
                </a:solidFill>
                <a:latin typeface="微軟正黑體" panose="020B0604030504040204" pitchFamily="34" charset="-120"/>
              </a:rPr>
              <a:t>「</a:t>
            </a:r>
            <a:r>
              <a:rPr lang="zh-TW" altLang="zh-TW" b="1" dirty="0">
                <a:solidFill>
                  <a:srgbClr val="0000FF"/>
                </a:solidFill>
                <a:latin typeface="+mn-ea"/>
              </a:rPr>
              <a:t>實習機構必備資料</a:t>
            </a:r>
            <a:r>
              <a:rPr lang="zh-TW" altLang="en-US" b="1" dirty="0">
                <a:solidFill>
                  <a:srgbClr val="0000FF"/>
                </a:solidFill>
                <a:latin typeface="微軟正黑體" panose="020B0604030504040204" pitchFamily="34" charset="-120"/>
              </a:rPr>
              <a:t>」</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a:defRPr/>
            </a:pPr>
            <a:fld id="{CDB1DFEA-237A-49C5-82EB-C9CAEB07B98A}" type="slidenum">
              <a:rPr lang="zh-TW" altLang="zh-TW" smtClean="0"/>
              <a:pPr>
                <a:defRPr/>
              </a:pPr>
              <a:t>6</a:t>
            </a:fld>
            <a:endParaRPr lang="en-US" altLang="zh-TW" dirty="0"/>
          </a:p>
        </p:txBody>
      </p:sp>
      <p:sp>
        <p:nvSpPr>
          <p:cNvPr id="4" name="內容版面配置區 3"/>
          <p:cNvSpPr>
            <a:spLocks noGrp="1"/>
          </p:cNvSpPr>
          <p:nvPr>
            <p:ph sz="quarter" idx="1"/>
          </p:nvPr>
        </p:nvSpPr>
        <p:spPr>
          <a:xfrm>
            <a:off x="506515" y="1844824"/>
            <a:ext cx="4176464" cy="3528392"/>
          </a:xfrm>
        </p:spPr>
        <p:txBody>
          <a:bodyPr>
            <a:normAutofit/>
          </a:bodyPr>
          <a:lstStyle/>
          <a:p>
            <a:pPr>
              <a:lnSpc>
                <a:spcPct val="110000"/>
              </a:lnSpc>
              <a:spcBef>
                <a:spcPts val="600"/>
              </a:spcBef>
            </a:pPr>
            <a:r>
              <a:rPr lang="zh-TW" altLang="en-US" sz="2800" b="1" dirty="0" smtClean="0">
                <a:latin typeface="+mn-ea"/>
              </a:rPr>
              <a:t>右表中所有欄位均需要確實填寫</a:t>
            </a:r>
            <a:r>
              <a:rPr lang="zh-TW" altLang="en-US" sz="2800" b="1" dirty="0">
                <a:latin typeface="+mn-ea"/>
              </a:rPr>
              <a:t>。</a:t>
            </a:r>
            <a:endParaRPr lang="en-US" altLang="zh-TW" sz="2800" b="1" dirty="0" smtClean="0">
              <a:latin typeface="+mn-ea"/>
            </a:endParaRPr>
          </a:p>
          <a:p>
            <a:pPr>
              <a:lnSpc>
                <a:spcPct val="110000"/>
              </a:lnSpc>
              <a:spcBef>
                <a:spcPts val="600"/>
              </a:spcBef>
            </a:pPr>
            <a:r>
              <a:rPr lang="zh-TW" altLang="en-US" sz="2800" b="1" dirty="0">
                <a:latin typeface="微軟正黑體" panose="020B0604030504040204" pitchFamily="34" charset="-120"/>
              </a:rPr>
              <a:t>「</a:t>
            </a:r>
            <a:r>
              <a:rPr lang="zh-TW" altLang="en-US" sz="2800" b="1" dirty="0" smtClean="0">
                <a:latin typeface="+mn-ea"/>
              </a:rPr>
              <a:t>公司簡介</a:t>
            </a:r>
            <a:r>
              <a:rPr lang="zh-TW" altLang="en-US" sz="2800" b="1" dirty="0">
                <a:latin typeface="微軟正黑體" panose="020B0604030504040204" pitchFamily="34" charset="-120"/>
              </a:rPr>
              <a:t>」</a:t>
            </a:r>
            <a:r>
              <a:rPr lang="zh-TW" altLang="en-US" sz="2800" b="1" dirty="0" smtClean="0">
                <a:latin typeface="+mn-ea"/>
              </a:rPr>
              <a:t>與</a:t>
            </a:r>
            <a:r>
              <a:rPr lang="zh-TW" altLang="en-US" sz="2800" b="1" dirty="0">
                <a:latin typeface="微軟正黑體" panose="020B0604030504040204" pitchFamily="34" charset="-120"/>
              </a:rPr>
              <a:t>「</a:t>
            </a:r>
            <a:r>
              <a:rPr lang="zh-TW" altLang="en-US" sz="2800" b="1" dirty="0" smtClean="0">
                <a:latin typeface="+mn-ea"/>
              </a:rPr>
              <a:t>營業項目</a:t>
            </a:r>
            <a:r>
              <a:rPr lang="zh-TW" altLang="en-US" sz="2800" b="1" dirty="0">
                <a:latin typeface="微軟正黑體" panose="020B0604030504040204" pitchFamily="34" charset="-120"/>
              </a:rPr>
              <a:t>」</a:t>
            </a:r>
            <a:r>
              <a:rPr lang="zh-TW" altLang="en-US" sz="2800" b="1" dirty="0" smtClean="0">
                <a:latin typeface="+mn-ea"/>
              </a:rPr>
              <a:t>建議參考公司官網的內容填寫，不宜簡略。</a:t>
            </a:r>
            <a:endParaRPr lang="en-US" altLang="zh-TW" sz="2800" b="1" dirty="0">
              <a:latin typeface="+mn-ea"/>
            </a:endParaRPr>
          </a:p>
          <a:p>
            <a:pPr>
              <a:lnSpc>
                <a:spcPct val="110000"/>
              </a:lnSpc>
              <a:spcBef>
                <a:spcPts val="600"/>
              </a:spcBef>
            </a:pPr>
            <a:endParaRPr lang="zh-TW" altLang="en-US" sz="2800" dirty="0"/>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076056" y="1628800"/>
            <a:ext cx="3786950" cy="5013457"/>
          </a:xfrm>
          <a:prstGeom prst="rect">
            <a:avLst/>
          </a:prstGeom>
        </p:spPr>
      </p:pic>
    </p:spTree>
    <p:extLst>
      <p:ext uri="{BB962C8B-B14F-4D97-AF65-F5344CB8AC3E}">
        <p14:creationId xmlns:p14="http://schemas.microsoft.com/office/powerpoint/2010/main" val="268830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rgbClr val="0000FF"/>
                </a:solidFill>
                <a:latin typeface="+mn-ea"/>
              </a:rPr>
              <a:t>4. </a:t>
            </a:r>
            <a:r>
              <a:rPr lang="zh-TW" altLang="en-US" b="1" dirty="0">
                <a:solidFill>
                  <a:srgbClr val="0000FF"/>
                </a:solidFill>
                <a:latin typeface="+mn-ea"/>
              </a:rPr>
              <a:t>填寫</a:t>
            </a:r>
            <a:r>
              <a:rPr lang="zh-TW" altLang="en-US" b="1" dirty="0" smtClean="0">
                <a:solidFill>
                  <a:srgbClr val="0000FF"/>
                </a:solidFill>
                <a:latin typeface="微軟正黑體" panose="020B0604030504040204" pitchFamily="34" charset="-120"/>
              </a:rPr>
              <a:t>「</a:t>
            </a:r>
            <a:r>
              <a:rPr lang="zh-TW" altLang="zh-TW" b="1" dirty="0">
                <a:solidFill>
                  <a:srgbClr val="0000FF"/>
                </a:solidFill>
                <a:latin typeface="+mn-ea"/>
              </a:rPr>
              <a:t>學生個別實習計畫表</a:t>
            </a:r>
            <a:r>
              <a:rPr lang="zh-TW" altLang="en-US" b="1" dirty="0" smtClean="0">
                <a:solidFill>
                  <a:srgbClr val="0000FF"/>
                </a:solidFill>
                <a:latin typeface="微軟正黑體" panose="020B0604030504040204" pitchFamily="34" charset="-120"/>
              </a:rPr>
              <a:t>」</a:t>
            </a:r>
            <a:endParaRPr lang="zh-TW" altLang="en-US" dirty="0"/>
          </a:p>
        </p:txBody>
      </p:sp>
      <p:sp>
        <p:nvSpPr>
          <p:cNvPr id="3" name="投影片編號版面配置區 2"/>
          <p:cNvSpPr>
            <a:spLocks noGrp="1"/>
          </p:cNvSpPr>
          <p:nvPr>
            <p:ph type="sldNum" sz="quarter" idx="12"/>
          </p:nvPr>
        </p:nvSpPr>
        <p:spPr/>
        <p:txBody>
          <a:bodyPr>
            <a:normAutofit fontScale="85000" lnSpcReduction="20000"/>
          </a:bodyPr>
          <a:lstStyle/>
          <a:p>
            <a:pPr>
              <a:defRPr/>
            </a:pPr>
            <a:fld id="{CDB1DFEA-237A-49C5-82EB-C9CAEB07B98A}" type="slidenum">
              <a:rPr lang="zh-TW" altLang="zh-TW" smtClean="0"/>
              <a:pPr>
                <a:defRPr/>
              </a:pPr>
              <a:t>7</a:t>
            </a:fld>
            <a:endParaRPr lang="en-US" altLang="zh-TW" dirty="0"/>
          </a:p>
        </p:txBody>
      </p:sp>
      <p:sp>
        <p:nvSpPr>
          <p:cNvPr id="4" name="內容版面配置區 3"/>
          <p:cNvSpPr>
            <a:spLocks noGrp="1"/>
          </p:cNvSpPr>
          <p:nvPr>
            <p:ph sz="quarter" idx="1"/>
          </p:nvPr>
        </p:nvSpPr>
        <p:spPr>
          <a:xfrm>
            <a:off x="395536" y="1772816"/>
            <a:ext cx="3816424" cy="3528392"/>
          </a:xfrm>
        </p:spPr>
        <p:txBody>
          <a:bodyPr/>
          <a:lstStyle/>
          <a:p>
            <a:r>
              <a:rPr lang="zh-TW" altLang="en-US" sz="2400" b="1" dirty="0" smtClean="0"/>
              <a:t>請務必填寫</a:t>
            </a:r>
            <a:r>
              <a:rPr lang="en-US" altLang="zh-TW" sz="2400" b="1" dirty="0" smtClean="0"/>
              <a:t>2024</a:t>
            </a:r>
            <a:r>
              <a:rPr lang="zh-TW" altLang="en-US" sz="2400" b="1" dirty="0" smtClean="0"/>
              <a:t>新版之</a:t>
            </a:r>
            <a:r>
              <a:rPr lang="zh-TW" altLang="zh-TW" sz="2400" b="1" dirty="0"/>
              <a:t>學生個別實習計畫</a:t>
            </a:r>
            <a:r>
              <a:rPr lang="zh-TW" altLang="zh-TW" sz="2400" b="1" dirty="0" smtClean="0"/>
              <a:t>表</a:t>
            </a:r>
            <a:endParaRPr lang="en-US" altLang="zh-TW" sz="2400" b="1" dirty="0" smtClean="0"/>
          </a:p>
          <a:p>
            <a:r>
              <a:rPr lang="zh-TW" altLang="en-US" sz="2400" b="1" dirty="0"/>
              <a:t>所有欄位均</a:t>
            </a:r>
            <a:r>
              <a:rPr lang="zh-TW" altLang="en-US" sz="2400" b="1" dirty="0" smtClean="0"/>
              <a:t>必須仔細填寫</a:t>
            </a:r>
            <a:r>
              <a:rPr lang="zh-TW" altLang="en-US" sz="2400" b="1" dirty="0" smtClean="0">
                <a:latin typeface="+mn-ea"/>
              </a:rPr>
              <a:t>，否則可能會被退件。</a:t>
            </a:r>
            <a:endParaRPr lang="en-US" altLang="zh-TW" sz="2400" b="1" dirty="0" smtClean="0">
              <a:latin typeface="+mn-ea"/>
            </a:endParaRPr>
          </a:p>
          <a:p>
            <a:r>
              <a:rPr lang="zh-TW" altLang="en-US" sz="2400" b="1" dirty="0" smtClean="0">
                <a:latin typeface="+mn-ea"/>
              </a:rPr>
              <a:t>填寫時程分配之週數與實習期間應相配合</a:t>
            </a:r>
            <a:r>
              <a:rPr lang="en-US" altLang="zh-TW" sz="2400" b="1" dirty="0" smtClean="0">
                <a:latin typeface="+mn-ea"/>
              </a:rPr>
              <a:t>(</a:t>
            </a:r>
            <a:r>
              <a:rPr lang="zh-TW" altLang="en-US" sz="2400" b="1" dirty="0" smtClean="0">
                <a:latin typeface="+mn-ea"/>
              </a:rPr>
              <a:t>暑期實習之週數較少</a:t>
            </a:r>
            <a:endParaRPr lang="zh-TW" altLang="en-US" dirty="0"/>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427984" y="1600200"/>
            <a:ext cx="4399471" cy="5108390"/>
          </a:xfrm>
          <a:prstGeom prst="rect">
            <a:avLst/>
          </a:prstGeom>
        </p:spPr>
      </p:pic>
    </p:spTree>
    <p:extLst>
      <p:ext uri="{BB962C8B-B14F-4D97-AF65-F5344CB8AC3E}">
        <p14:creationId xmlns:p14="http://schemas.microsoft.com/office/powerpoint/2010/main" val="377745006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imes New Roman"/>
        <a:ea typeface="標楷體"/>
        <a:cs typeface="新細明體"/>
      </a:majorFont>
      <a:minorFont>
        <a:latin typeface="Times New Roman"/>
        <a:ea typeface="標楷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5739</TotalTime>
  <Words>462</Words>
  <Application>Microsoft Office PowerPoint</Application>
  <PresentationFormat>如螢幕大小 (4:3)</PresentationFormat>
  <Paragraphs>80</Paragraphs>
  <Slides>7</Slides>
  <Notes>0</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7</vt:i4>
      </vt:variant>
    </vt:vector>
  </HeadingPairs>
  <TitlesOfParts>
    <vt:vector size="19" baseType="lpstr">
      <vt:lpstr>Microsoft JhengHei</vt:lpstr>
      <vt:lpstr>Microsoft JhengHei</vt:lpstr>
      <vt:lpstr>新細明體</vt:lpstr>
      <vt:lpstr>標楷體</vt:lpstr>
      <vt:lpstr>Arial</vt:lpstr>
      <vt:lpstr>Calibri</vt:lpstr>
      <vt:lpstr>Times New Roman</vt:lpstr>
      <vt:lpstr>Tw Cen MT</vt:lpstr>
      <vt:lpstr>Wingdings</vt:lpstr>
      <vt:lpstr>Wingdings 2</vt:lpstr>
      <vt:lpstr>預設簡報設計</vt:lpstr>
      <vt:lpstr>中庸</vt:lpstr>
      <vt:lpstr> 申請流程及相關規定</vt:lpstr>
      <vt:lpstr>Outline</vt:lpstr>
      <vt:lpstr>1. 收件截止日期</vt:lpstr>
      <vt:lpstr>2. 填寫「實習機構評估表」</vt:lpstr>
      <vt:lpstr>填寫實習機構評估表的說明</vt:lpstr>
      <vt:lpstr>3. 填寫「實習機構必備資料」</vt:lpstr>
      <vt:lpstr>4. 填寫「學生個別實習計畫表」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staff</dc:creator>
  <cp:lastModifiedBy>PIGGY</cp:lastModifiedBy>
  <cp:revision>434</cp:revision>
  <dcterms:created xsi:type="dcterms:W3CDTF">2011-06-06T10:22:23Z</dcterms:created>
  <dcterms:modified xsi:type="dcterms:W3CDTF">2024-02-25T14:02:30Z</dcterms:modified>
</cp:coreProperties>
</file>