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62" r:id="rId4"/>
    <p:sldId id="265" r:id="rId5"/>
    <p:sldId id="259" r:id="rId6"/>
    <p:sldId id="267" r:id="rId7"/>
    <p:sldId id="266" r:id="rId8"/>
    <p:sldId id="269" r:id="rId9"/>
    <p:sldId id="268" r:id="rId10"/>
    <p:sldId id="263" r:id="rId11"/>
    <p:sldId id="270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1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12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12D05-941C-41A0-979B-2436C5E5DA4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FB34A-5664-4848-873F-02D331A969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401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A81FD-A0B5-49D5-8D18-79E31D0D3D13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DAB5-099C-44D1-A490-2A4FCC036D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891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DAB5-099C-44D1-A490-2A4FCC036D5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155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28650" y="1017936"/>
            <a:ext cx="6031582" cy="1440160"/>
          </a:xfrm>
        </p:spPr>
        <p:txBody>
          <a:bodyPr anchor="b"/>
          <a:lstStyle>
            <a:lvl1pPr algn="l" defTabSz="360000">
              <a:defRPr sz="4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50176" y="3068960"/>
            <a:ext cx="6010056" cy="1008112"/>
          </a:xfrm>
        </p:spPr>
        <p:txBody>
          <a:bodyPr/>
          <a:lstStyle>
            <a:lvl1pPr marL="0" indent="0" algn="l"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2681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48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580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615602"/>
          </a:xfrm>
        </p:spPr>
        <p:txBody>
          <a:bodyPr/>
          <a:lstStyle>
            <a:lvl1pPr algn="l"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68761"/>
            <a:ext cx="7886700" cy="4320480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13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007293"/>
          </a:xfrm>
        </p:spPr>
        <p:txBody>
          <a:bodyPr anchor="b"/>
          <a:lstStyle>
            <a:lvl1pPr algn="ctr">
              <a:defRPr sz="4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655748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28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69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07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346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38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731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37D3-4461-41DA-8EEC-7093F5475E78}" type="datetimeFigureOut">
              <a:rPr lang="zh-TW" altLang="en-US" smtClean="0"/>
              <a:t>2016/12/2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3FB86-0041-48D3-9D71-7B09AEDE1E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997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980144" y="260648"/>
            <a:ext cx="7624304" cy="1440160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第一屆創業實務微學程</a:t>
            </a:r>
            <a:r>
              <a:rPr lang="en-US" altLang="zh-TW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/>
            </a:r>
            <a:br>
              <a:rPr lang="en-US" altLang="zh-TW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</a:br>
            <a:r>
              <a:rPr lang="en-US" altLang="zh-TW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來恩創業班</a:t>
            </a:r>
            <a:r>
              <a:rPr lang="en-US" altLang="zh-TW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推動說明</a:t>
            </a:r>
            <a:endParaRPr lang="zh-TW" altLang="en-US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4" name="副標題 1"/>
          <p:cNvSpPr>
            <a:spLocks noGrp="1"/>
          </p:cNvSpPr>
          <p:nvPr>
            <p:ph type="subTitle" idx="1"/>
          </p:nvPr>
        </p:nvSpPr>
        <p:spPr>
          <a:xfrm>
            <a:off x="2915816" y="1844824"/>
            <a:ext cx="3312368" cy="1008112"/>
          </a:xfrm>
        </p:spPr>
        <p:txBody>
          <a:bodyPr>
            <a:normAutofit/>
          </a:bodyPr>
          <a:lstStyle/>
          <a:p>
            <a:pPr algn="ctr"/>
            <a:r>
              <a:rPr lang="zh-TW" altLang="en-US" sz="2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報告人</a:t>
            </a:r>
            <a:r>
              <a:rPr lang="zh-TW" altLang="en-US" sz="2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：</a:t>
            </a:r>
            <a:r>
              <a:rPr lang="zh-TW" altLang="en-US" sz="2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張萬榮副主任</a:t>
            </a:r>
            <a:endParaRPr lang="en-US" altLang="zh-TW" sz="2400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2016/11/30</a:t>
            </a:r>
            <a:endParaRPr lang="en-US" altLang="zh-TW" sz="2400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algn="ctr"/>
            <a:endParaRPr lang="zh-TW" altLang="en-US" sz="2400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23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後續說明</a:t>
            </a: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會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時程表</a:t>
            </a:r>
            <a:endParaRPr lang="en-US" altLang="zh-TW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zh-TW" altLang="zh-TW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601141"/>
              </p:ext>
            </p:extLst>
          </p:nvPr>
        </p:nvGraphicFramePr>
        <p:xfrm>
          <a:off x="539552" y="896052"/>
          <a:ext cx="8291264" cy="493750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80704"/>
                <a:gridCol w="3645862"/>
                <a:gridCol w="3464698"/>
              </a:tblGrid>
              <a:tr h="321416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時間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工作項目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工作說明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988972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105/11</a:t>
                      </a:r>
                      <a:endParaRPr lang="zh-TW" altLang="en-US" sz="2000" b="1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11/30(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三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)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 創業課程說明會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-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各系主任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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說明創業課程理念</a:t>
                      </a:r>
                      <a:endParaRPr lang="en-US" altLang="zh-TW" sz="2000" dirty="0" smtClean="0"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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需要各系配合事項</a:t>
                      </a:r>
                      <a:endParaRPr lang="en-US" altLang="zh-TW" sz="2000" dirty="0" smtClean="0"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  <a:p>
                      <a:pPr marL="179388" indent="-179388"/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請系主任於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12/6(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二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)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前，提供推薦之大一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名單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含：班級，姓名，電話，與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email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聯繫方式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)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，每班一名</a:t>
                      </a:r>
                      <a:endParaRPr lang="en-US" altLang="zh-TW" sz="2000" dirty="0" smtClean="0"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  <a:p>
                      <a:endParaRPr lang="zh-TW" alt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</a:tr>
              <a:tr h="766454">
                <a:tc rowSpan="3"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105/12</a:t>
                      </a:r>
                      <a:endParaRPr lang="zh-TW" altLang="en-US" sz="2000" b="1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12/7(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三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)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、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8(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四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)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、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9(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五</a:t>
                      </a:r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)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 </a:t>
                      </a:r>
                      <a:endParaRPr lang="en-US" altLang="zh-TW" sz="2000" dirty="0" smtClean="0"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  <a:p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pm3-4</a:t>
                      </a:r>
                    </a:p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創業實務學程大一招生說明會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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政策說明</a:t>
                      </a:r>
                      <a:endParaRPr lang="en-US" altLang="zh-TW" sz="2000" dirty="0" smtClean="0"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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準備海報及問卷調查</a:t>
                      </a:r>
                      <a:endParaRPr lang="en-US" altLang="zh-TW" sz="2000" dirty="0" smtClean="0"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</a:tr>
              <a:tr h="76645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12/13~12/14</a:t>
                      </a:r>
                    </a:p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確定修課人數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</a:t>
                      </a:r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學生修課意願追蹤</a:t>
                      </a:r>
                      <a:endParaRPr lang="en-US" altLang="zh-TW" sz="2000" dirty="0" smtClean="0"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</a:tr>
              <a:tr h="54393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12/1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5(</a:t>
                      </a:r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四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icrosoft YaHei" panose="020B0503020204020204" pitchFamily="34" charset="-122"/>
                        </a:rPr>
                        <a:t>)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Century Gothic" panose="020B0502020202020204" pitchFamily="34" charset="0"/>
                          <a:ea typeface="Microsoft YaHei" panose="020B0503020204020204" pitchFamily="34" charset="-122"/>
                          <a:sym typeface="Wingdings 2"/>
                        </a:rPr>
                        <a:t>學生選課開始</a:t>
                      </a:r>
                      <a:endParaRPr lang="en-US" altLang="zh-TW" sz="2000" dirty="0" smtClean="0">
                        <a:latin typeface="Century Gothic" panose="020B0502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84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60648"/>
            <a:ext cx="7886700" cy="615602"/>
          </a:xfrm>
        </p:spPr>
        <p:txBody>
          <a:bodyPr/>
          <a:lstStyle/>
          <a:p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系主任系內宣傳懶人包</a:t>
            </a:r>
            <a:endParaRPr lang="en-US" altLang="zh-TW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55576" y="1268760"/>
            <a:ext cx="79208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0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誰可以參加第一屆</a:t>
            </a:r>
            <a:r>
              <a:rPr lang="zh-TW" altLang="en-US" sz="2000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創業實務微學程</a:t>
            </a:r>
            <a:r>
              <a:rPr lang="zh-TW" altLang="en-US" sz="20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班</a:t>
            </a:r>
            <a:r>
              <a:rPr lang="en-US" altLang="zh-TW" sz="20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?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本校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105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學年度</a:t>
            </a:r>
            <a:r>
              <a:rPr lang="zh-TW" altLang="en-US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大一新生</a:t>
            </a:r>
            <a:endParaRPr lang="en-US" altLang="zh-TW" dirty="0" smtClean="0">
              <a:solidFill>
                <a:srgbClr val="FF0000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zh-TW" altLang="en-US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家裡經商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或</a:t>
            </a:r>
            <a:r>
              <a:rPr lang="zh-TW" altLang="en-US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具濃厚創業興趣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之同學</a:t>
            </a:r>
            <a:endParaRPr lang="en-US" altLang="zh-TW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altLang="zh-TW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0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參加</a:t>
            </a:r>
            <a:r>
              <a:rPr lang="zh-TW" altLang="en-US" sz="2000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創業實務微學程</a:t>
            </a:r>
            <a:r>
              <a:rPr lang="zh-TW" altLang="en-US" sz="20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的同學會增加額外修課負擔 </a:t>
            </a:r>
            <a:r>
              <a:rPr lang="en-US" altLang="zh-TW" sz="20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?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創業實務微學程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課程包含：創業入門、創業</a:t>
            </a: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實作</a:t>
            </a:r>
            <a:r>
              <a:rPr lang="en-US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及創業實作</a:t>
            </a:r>
            <a:r>
              <a:rPr lang="en-US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二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等三門課之創業微學程</a:t>
            </a:r>
            <a:endParaRPr lang="en-US" altLang="zh-TW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zh-TW" altLang="en-US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修習完全部學程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之同學</a:t>
            </a:r>
            <a:r>
              <a:rPr lang="zh-TW" altLang="en-US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可獲得</a:t>
            </a:r>
            <a:r>
              <a:rPr lang="en-US" altLang="zh-TW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10</a:t>
            </a:r>
            <a:r>
              <a:rPr lang="zh-TW" altLang="en-US" dirty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學分</a:t>
            </a: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之通識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課程</a:t>
            </a:r>
            <a:endParaRPr lang="en-US" altLang="zh-TW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altLang="zh-TW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參加創業實務微學程同學學校有何創業鼓勵作為</a:t>
            </a:r>
            <a:r>
              <a:rPr lang="en-US" altLang="zh-TW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?</a:t>
            </a:r>
            <a:endParaRPr lang="en-US" altLang="zh-TW" b="1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zh-TW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由</a:t>
            </a:r>
            <a:r>
              <a:rPr lang="zh-TW" altLang="zh-TW" dirty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學校提供</a:t>
            </a:r>
            <a:r>
              <a:rPr lang="zh-TW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一定金額之</a:t>
            </a:r>
            <a:r>
              <a:rPr lang="zh-TW" altLang="zh-TW" dirty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創業</a:t>
            </a:r>
            <a:r>
              <a:rPr lang="zh-TW" altLang="zh-TW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基金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根據創業團隊提出之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BP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計畫經業界專家審議後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供</a:t>
            </a:r>
            <a:r>
              <a:rPr lang="zh-TW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該組實踐其營運</a:t>
            </a:r>
            <a:r>
              <a:rPr lang="zh-TW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計畫</a:t>
            </a:r>
            <a:endParaRPr lang="en-US" altLang="zh-TW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由</a:t>
            </a:r>
            <a:r>
              <a:rPr lang="zh-TW" altLang="en-US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學校出資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篩選優秀團隊</a:t>
            </a:r>
            <a:r>
              <a:rPr lang="zh-TW" altLang="en-US" dirty="0" smtClean="0">
                <a:solidFill>
                  <a:srgbClr val="FF000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赴國外見習與競賽</a:t>
            </a:r>
            <a:endParaRPr lang="en-US" altLang="zh-TW" dirty="0" smtClean="0">
              <a:solidFill>
                <a:srgbClr val="FF0000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705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908720"/>
            <a:ext cx="5472608" cy="465335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01857"/>
            <a:ext cx="7886700" cy="615602"/>
          </a:xfrm>
        </p:spPr>
        <p:txBody>
          <a:bodyPr/>
          <a:lstStyle/>
          <a:p>
            <a:r>
              <a:rPr lang="zh-TW" altLang="en-US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簡報大綱</a:t>
            </a:r>
            <a:endParaRPr lang="zh-TW" altLang="en-US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2" name="副標題 2"/>
          <p:cNvSpPr>
            <a:spLocks/>
          </p:cNvSpPr>
          <p:nvPr/>
        </p:nvSpPr>
        <p:spPr bwMode="auto">
          <a:xfrm>
            <a:off x="3153444" y="939516"/>
            <a:ext cx="444289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代代初創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緣</a:t>
            </a: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起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charset="0"/>
            </a:endParaRPr>
          </a:p>
        </p:txBody>
      </p:sp>
      <p:sp>
        <p:nvSpPr>
          <p:cNvPr id="23" name="副標題 2"/>
          <p:cNvSpPr>
            <a:spLocks/>
          </p:cNvSpPr>
          <p:nvPr/>
        </p:nvSpPr>
        <p:spPr bwMode="auto">
          <a:xfrm>
            <a:off x="3153444" y="1895548"/>
            <a:ext cx="415486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代代</a:t>
            </a: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初創概念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charset="0"/>
            </a:endParaRPr>
          </a:p>
        </p:txBody>
      </p:sp>
      <p:sp>
        <p:nvSpPr>
          <p:cNvPr id="25" name="副標題 2"/>
          <p:cNvSpPr>
            <a:spLocks/>
          </p:cNvSpPr>
          <p:nvPr/>
        </p:nvSpPr>
        <p:spPr bwMode="auto">
          <a:xfrm>
            <a:off x="3153444" y="2851580"/>
            <a:ext cx="415486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創業實務微學</a:t>
            </a: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程優勢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charset="0"/>
            </a:endParaRPr>
          </a:p>
        </p:txBody>
      </p:sp>
      <p:sp>
        <p:nvSpPr>
          <p:cNvPr id="27" name="副標題 2"/>
          <p:cNvSpPr>
            <a:spLocks/>
          </p:cNvSpPr>
          <p:nvPr/>
        </p:nvSpPr>
        <p:spPr bwMode="auto">
          <a:xfrm>
            <a:off x="3156035" y="3769223"/>
            <a:ext cx="35274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創業實務微學</a:t>
            </a: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程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重點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charset="0"/>
            </a:endParaRPr>
          </a:p>
        </p:txBody>
      </p:sp>
      <p:sp>
        <p:nvSpPr>
          <p:cNvPr id="10" name="副標題 2"/>
          <p:cNvSpPr>
            <a:spLocks/>
          </p:cNvSpPr>
          <p:nvPr/>
        </p:nvSpPr>
        <p:spPr bwMode="auto">
          <a:xfrm>
            <a:off x="3153444" y="4686866"/>
            <a:ext cx="35274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zh-TW" altLang="en-US" sz="2800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說明會時程</a:t>
            </a:r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Sans Serif" charset="0"/>
              </a:rPr>
              <a:t>表</a:t>
            </a:r>
            <a:endParaRPr lang="en-US" altLang="zh-TW" sz="28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Sans Serif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0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2"/>
          <p:cNvSpPr>
            <a:spLocks noChangeArrowheads="1"/>
          </p:cNvSpPr>
          <p:nvPr/>
        </p:nvSpPr>
        <p:spPr bwMode="gray">
          <a:xfrm rot="20239455">
            <a:off x="1330910" y="1748593"/>
            <a:ext cx="6519863" cy="3062288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52157"/>
                  <a:invGamma/>
                </a:schemeClr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/>
            <a:endParaRPr kumimoji="1" lang="ko-KR" altLang="en-US" sz="900">
              <a:solidFill>
                <a:srgbClr val="CCECFF"/>
              </a:solidFill>
              <a:latin typeface="Century Gothic" panose="020B0502020202020204" pitchFamily="34" charset="0"/>
              <a:ea typeface="굴림체" pitchFamily="49" charset="-127"/>
            </a:endParaRP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gray">
          <a:xfrm rot="20240766">
            <a:off x="1470610" y="1958143"/>
            <a:ext cx="5926138" cy="2687638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/>
            <a:endParaRPr kumimoji="1" lang="ko-KR" altLang="en-US" sz="900">
              <a:solidFill>
                <a:srgbClr val="CCECFF"/>
              </a:solidFill>
              <a:latin typeface="Century Gothic" panose="020B0502020202020204" pitchFamily="34" charset="0"/>
              <a:ea typeface="굴림체" pitchFamily="49" charset="-127"/>
            </a:endParaRPr>
          </a:p>
        </p:txBody>
      </p:sp>
      <p:pic>
        <p:nvPicPr>
          <p:cNvPr id="20" name="Picture 2" descr="C:\Users\Admin\Desktop\沛岑專案\圖\d-d-3023855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" t="1582" r="2996" b="6889"/>
          <a:stretch/>
        </p:blipFill>
        <p:spPr bwMode="auto">
          <a:xfrm>
            <a:off x="3421598" y="2440026"/>
            <a:ext cx="1478136" cy="172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群組 25"/>
          <p:cNvGrpSpPr/>
          <p:nvPr/>
        </p:nvGrpSpPr>
        <p:grpSpPr>
          <a:xfrm>
            <a:off x="3460318" y="1028513"/>
            <a:ext cx="1295400" cy="1219200"/>
            <a:chOff x="3657600" y="1381761"/>
            <a:chExt cx="1295400" cy="1219200"/>
          </a:xfrm>
        </p:grpSpPr>
        <p:sp>
          <p:nvSpPr>
            <p:cNvPr id="15" name="Oval 6"/>
            <p:cNvSpPr>
              <a:spLocks noChangeArrowheads="1"/>
            </p:cNvSpPr>
            <p:nvPr/>
          </p:nvSpPr>
          <p:spPr bwMode="gray">
            <a:xfrm>
              <a:off x="3657600" y="1381761"/>
              <a:ext cx="1295400" cy="121920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chemeClr val="bg2">
                  <a:alpha val="50000"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1" name="Text Box 11"/>
            <p:cNvSpPr txBox="1">
              <a:spLocks noChangeArrowheads="1"/>
            </p:cNvSpPr>
            <p:nvPr/>
          </p:nvSpPr>
          <p:spPr bwMode="white">
            <a:xfrm>
              <a:off x="3841318" y="1828800"/>
              <a:ext cx="95410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  <a:ea typeface="Microsoft YaHei" panose="020B0503020204020204" pitchFamily="34" charset="-122"/>
                </a:rPr>
                <a:t>高齡化</a:t>
              </a:r>
              <a:endPara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27" name="群組 26"/>
          <p:cNvGrpSpPr/>
          <p:nvPr/>
        </p:nvGrpSpPr>
        <p:grpSpPr>
          <a:xfrm>
            <a:off x="6614110" y="1367593"/>
            <a:ext cx="1340544" cy="1219200"/>
            <a:chOff x="6502400" y="1828800"/>
            <a:chExt cx="1340544" cy="1219200"/>
          </a:xfrm>
        </p:grpSpPr>
        <p:sp>
          <p:nvSpPr>
            <p:cNvPr id="16" name="Oval 7"/>
            <p:cNvSpPr>
              <a:spLocks noChangeArrowheads="1"/>
            </p:cNvSpPr>
            <p:nvPr/>
          </p:nvSpPr>
          <p:spPr bwMode="gray">
            <a:xfrm>
              <a:off x="6502400" y="1828800"/>
              <a:ext cx="1295400" cy="1219200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chemeClr val="bg2">
                  <a:alpha val="50000"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2" name="Text Box 12"/>
            <p:cNvSpPr txBox="1">
              <a:spLocks noChangeArrowheads="1"/>
            </p:cNvSpPr>
            <p:nvPr/>
          </p:nvSpPr>
          <p:spPr bwMode="white">
            <a:xfrm>
              <a:off x="6632356" y="2276872"/>
              <a:ext cx="121058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rPr>
                <a:t>家族企業</a:t>
              </a:r>
              <a:endParaRPr lang="en-US" altLang="zh-TW" sz="2000" b="1" dirty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992618" y="3427383"/>
            <a:ext cx="1295400" cy="1219200"/>
            <a:chOff x="1836440" y="4648200"/>
            <a:chExt cx="1295400" cy="1219200"/>
          </a:xfrm>
        </p:grpSpPr>
        <p:sp>
          <p:nvSpPr>
            <p:cNvPr id="17" name="Oval 8"/>
            <p:cNvSpPr>
              <a:spLocks noChangeArrowheads="1"/>
            </p:cNvSpPr>
            <p:nvPr/>
          </p:nvSpPr>
          <p:spPr bwMode="gray">
            <a:xfrm>
              <a:off x="1836440" y="4648200"/>
              <a:ext cx="1295400" cy="1219200"/>
            </a:xfrm>
            <a:prstGeom prst="ellipse">
              <a:avLst/>
            </a:prstGeom>
            <a:gradFill rotWithShape="1">
              <a:gsLst>
                <a:gs pos="0">
                  <a:srgbClr val="B4C763"/>
                </a:gs>
                <a:gs pos="100000">
                  <a:srgbClr val="B4C763">
                    <a:gamma/>
                    <a:shade val="3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chemeClr val="bg2">
                  <a:alpha val="50000"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white">
            <a:xfrm>
              <a:off x="1892300" y="5073134"/>
              <a:ext cx="121058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20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rPr>
                <a:t>世代隔閡</a:t>
              </a:r>
              <a:endParaRPr lang="en-US" altLang="zh-TW" sz="2000" b="1" dirty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4937710" y="3729793"/>
            <a:ext cx="1295400" cy="1219200"/>
            <a:chOff x="4826000" y="4191000"/>
            <a:chExt cx="1295400" cy="1219200"/>
          </a:xfrm>
        </p:grpSpPr>
        <p:sp>
          <p:nvSpPr>
            <p:cNvPr id="18" name="Oval 9"/>
            <p:cNvSpPr>
              <a:spLocks noChangeArrowheads="1"/>
            </p:cNvSpPr>
            <p:nvPr/>
          </p:nvSpPr>
          <p:spPr bwMode="gray">
            <a:xfrm>
              <a:off x="4826000" y="4191000"/>
              <a:ext cx="1295400" cy="1219200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chemeClr val="bg2">
                  <a:alpha val="50000"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white">
            <a:xfrm>
              <a:off x="4965576" y="4437112"/>
              <a:ext cx="954108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TW" altLang="en-US" sz="2000" b="1" dirty="0">
                  <a:solidFill>
                    <a:schemeClr val="bg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rPr>
                <a:t>傳</a:t>
              </a:r>
              <a:r>
                <a:rPr lang="zh-TW" altLang="en-US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rPr>
                <a:t>子</a:t>
              </a:r>
              <a:endParaRPr lang="en-US" altLang="zh-TW" sz="20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  <a:p>
              <a:pPr algn="ctr" eaLnBrk="0" hangingPunct="0"/>
              <a:r>
                <a:rPr lang="zh-TW" altLang="en-US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rPr>
                <a:t>不傳賢</a:t>
              </a:r>
              <a:endParaRPr lang="en-US" altLang="zh-TW" sz="2000" b="1" dirty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755576" y="759352"/>
            <a:ext cx="270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台灣企業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負責人</a:t>
            </a:r>
            <a:r>
              <a:rPr lang="zh-TW" altLang="en-US" b="1" dirty="0">
                <a:solidFill>
                  <a:srgbClr val="0000FF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平均年齡</a:t>
            </a:r>
            <a:r>
              <a:rPr lang="en-US" altLang="zh-TW" b="1" dirty="0">
                <a:solidFill>
                  <a:srgbClr val="0000FF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60</a:t>
            </a:r>
            <a:r>
              <a:rPr lang="zh-TW" altLang="en-US" b="1" dirty="0" smtClean="0">
                <a:solidFill>
                  <a:srgbClr val="0000FF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歲</a:t>
            </a: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，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近</a:t>
            </a: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四分之三的上市櫃公司，掌握台灣經濟命脈。</a:t>
            </a:r>
            <a:endParaRPr lang="en-US" altLang="zh-TW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707440" y="2766158"/>
            <a:ext cx="24041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台灣一四九六家上市櫃公司（截至二○一三年底）中，</a:t>
            </a:r>
            <a:r>
              <a:rPr lang="zh-TW" altLang="en-US" b="1" dirty="0">
                <a:solidFill>
                  <a:srgbClr val="0000FF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將近七五％是家族企業</a:t>
            </a: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。</a:t>
            </a:r>
            <a:endParaRPr lang="en-US" altLang="zh-TW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041139" y="5450690"/>
            <a:ext cx="22092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企業裡只有</a:t>
            </a:r>
            <a:r>
              <a:rPr lang="zh-TW" altLang="en-US" b="1" dirty="0">
                <a:solidFill>
                  <a:srgbClr val="0000FF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一％想交棒給專業經理人。</a:t>
            </a:r>
            <a:endParaRPr lang="en-US" altLang="zh-TW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endParaRPr lang="en-US" altLang="zh-TW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58338" y="4852775"/>
            <a:ext cx="23543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第二代接班人面臨新世代的變革，</a:t>
            </a:r>
            <a:r>
              <a:rPr lang="zh-TW" altLang="en-US" b="1" dirty="0">
                <a:solidFill>
                  <a:srgbClr val="0000FF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尚處於摸索階段</a:t>
            </a: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。</a:t>
            </a:r>
            <a:endParaRPr lang="en-US" altLang="zh-TW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4" name="標題 1"/>
          <p:cNvSpPr txBox="1">
            <a:spLocks/>
          </p:cNvSpPr>
          <p:nvPr/>
        </p:nvSpPr>
        <p:spPr>
          <a:xfrm>
            <a:off x="107504" y="116632"/>
            <a:ext cx="7886700" cy="615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代代初創緣起</a:t>
            </a:r>
            <a:endParaRPr lang="zh-TW" altLang="en-US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38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886700" cy="615602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  <a:cs typeface="Microsoft Sans Serif" charset="0"/>
              </a:rPr>
              <a:t>代代初創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  <a:cs typeface="Microsoft Sans Serif" charset="0"/>
              </a:rPr>
              <a:t>概念</a:t>
            </a:r>
            <a:endParaRPr lang="zh-TW" altLang="en-US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655676" y="1052736"/>
            <a:ext cx="6876764" cy="5256584"/>
            <a:chOff x="1059026" y="-132398"/>
            <a:chExt cx="7005203" cy="6485156"/>
          </a:xfrm>
        </p:grpSpPr>
        <p:grpSp>
          <p:nvGrpSpPr>
            <p:cNvPr id="5" name="群組 4"/>
            <p:cNvGrpSpPr/>
            <p:nvPr/>
          </p:nvGrpSpPr>
          <p:grpSpPr>
            <a:xfrm>
              <a:off x="2650638" y="2110710"/>
              <a:ext cx="5413591" cy="4162009"/>
              <a:chOff x="3507429" y="2717807"/>
              <a:chExt cx="5131541" cy="4004123"/>
            </a:xfrm>
          </p:grpSpPr>
          <p:sp>
            <p:nvSpPr>
              <p:cNvPr id="48" name="立方體 47"/>
              <p:cNvSpPr/>
              <p:nvPr/>
            </p:nvSpPr>
            <p:spPr>
              <a:xfrm>
                <a:off x="5148064" y="2717807"/>
                <a:ext cx="3490906" cy="1261989"/>
              </a:xfrm>
              <a:prstGeom prst="cube">
                <a:avLst>
                  <a:gd name="adj" fmla="val 63009"/>
                </a:avLst>
              </a:prstGeom>
              <a:solidFill>
                <a:srgbClr val="FF614C"/>
              </a:solidFill>
              <a:ln>
                <a:solidFill>
                  <a:srgbClr val="FF614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49" name="立方體 48"/>
              <p:cNvSpPr/>
              <p:nvPr/>
            </p:nvSpPr>
            <p:spPr>
              <a:xfrm>
                <a:off x="4321454" y="3979796"/>
                <a:ext cx="3562914" cy="1303410"/>
              </a:xfrm>
              <a:prstGeom prst="cube">
                <a:avLst>
                  <a:gd name="adj" fmla="val 63009"/>
                </a:avLst>
              </a:prstGeom>
              <a:solidFill>
                <a:srgbClr val="F5C636"/>
              </a:solidFill>
              <a:ln>
                <a:solidFill>
                  <a:srgbClr val="F5C6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50" name="立方體 49"/>
              <p:cNvSpPr/>
              <p:nvPr/>
            </p:nvSpPr>
            <p:spPr>
              <a:xfrm>
                <a:off x="3507429" y="5275940"/>
                <a:ext cx="3576277" cy="1287652"/>
              </a:xfrm>
              <a:prstGeom prst="cube">
                <a:avLst>
                  <a:gd name="adj" fmla="val 63009"/>
                </a:avLst>
              </a:prstGeom>
              <a:solidFill>
                <a:srgbClr val="6BCBC5"/>
              </a:solidFill>
              <a:ln>
                <a:solidFill>
                  <a:srgbClr val="6BCBC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51" name="文字方塊 50"/>
              <p:cNvSpPr txBox="1"/>
              <p:nvPr/>
            </p:nvSpPr>
            <p:spPr>
              <a:xfrm>
                <a:off x="3629869" y="6064379"/>
                <a:ext cx="2407241" cy="657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3000" b="1" dirty="0" smtClean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成立公司家數</a:t>
                </a:r>
                <a:endParaRPr lang="zh-TW" altLang="en-US" sz="3000" b="1" dirty="0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52" name="文字方塊 51"/>
              <p:cNvSpPr txBox="1"/>
              <p:nvPr/>
            </p:nvSpPr>
            <p:spPr>
              <a:xfrm>
                <a:off x="4678530" y="4817615"/>
                <a:ext cx="2035753" cy="657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3000" b="1" dirty="0" smtClean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公司存活率</a:t>
                </a:r>
              </a:p>
            </p:txBody>
          </p:sp>
        </p:grpSp>
        <p:grpSp>
          <p:nvGrpSpPr>
            <p:cNvPr id="6" name="群組 5"/>
            <p:cNvGrpSpPr/>
            <p:nvPr/>
          </p:nvGrpSpPr>
          <p:grpSpPr>
            <a:xfrm>
              <a:off x="1082607" y="5534934"/>
              <a:ext cx="840439" cy="817824"/>
              <a:chOff x="-1950563" y="2012042"/>
              <a:chExt cx="1085408" cy="1085408"/>
            </a:xfrm>
          </p:grpSpPr>
          <p:sp>
            <p:nvSpPr>
              <p:cNvPr id="46" name="橢圓 45"/>
              <p:cNvSpPr/>
              <p:nvPr/>
            </p:nvSpPr>
            <p:spPr>
              <a:xfrm>
                <a:off x="-1950563" y="2012042"/>
                <a:ext cx="1085408" cy="10854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>
                    <a:solidFill>
                      <a:schemeClr val="tx1"/>
                    </a:solidFill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0</a:t>
                </a:r>
              </a:p>
            </p:txBody>
          </p:sp>
          <p:sp>
            <p:nvSpPr>
              <p:cNvPr id="47" name="橢圓 46"/>
              <p:cNvSpPr/>
              <p:nvPr/>
            </p:nvSpPr>
            <p:spPr>
              <a:xfrm>
                <a:off x="-1878375" y="2084231"/>
                <a:ext cx="941031" cy="94103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600" dirty="0">
                  <a:solidFill>
                    <a:schemeClr val="tx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>
              <a:off x="1059026" y="4375941"/>
              <a:ext cx="840439" cy="817824"/>
              <a:chOff x="-1908828" y="2000680"/>
              <a:chExt cx="1085408" cy="1085408"/>
            </a:xfrm>
          </p:grpSpPr>
          <p:sp>
            <p:nvSpPr>
              <p:cNvPr id="44" name="橢圓 43"/>
              <p:cNvSpPr/>
              <p:nvPr/>
            </p:nvSpPr>
            <p:spPr>
              <a:xfrm>
                <a:off x="-1908828" y="2000680"/>
                <a:ext cx="1085408" cy="10854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0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1</a:t>
                </a:r>
                <a:endParaRPr lang="en-US" sz="4000" b="1" dirty="0">
                  <a:solidFill>
                    <a:schemeClr val="tx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45" name="橢圓 44"/>
              <p:cNvSpPr/>
              <p:nvPr/>
            </p:nvSpPr>
            <p:spPr>
              <a:xfrm>
                <a:off x="-1836639" y="2072869"/>
                <a:ext cx="941030" cy="94103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600" dirty="0">
                  <a:solidFill>
                    <a:schemeClr val="tx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8" name="手繪多邊形 7"/>
            <p:cNvSpPr/>
            <p:nvPr/>
          </p:nvSpPr>
          <p:spPr>
            <a:xfrm rot="20860337">
              <a:off x="4485345" y="179969"/>
              <a:ext cx="3476589" cy="2030460"/>
            </a:xfrm>
            <a:custGeom>
              <a:avLst/>
              <a:gdLst>
                <a:gd name="connsiteX0" fmla="*/ 1713080 w 3295457"/>
                <a:gd name="connsiteY0" fmla="*/ 132308 h 1778482"/>
                <a:gd name="connsiteX1" fmla="*/ 3013621 w 3295457"/>
                <a:gd name="connsiteY1" fmla="*/ 537424 h 1778482"/>
                <a:gd name="connsiteX2" fmla="*/ 3147365 w 3295457"/>
                <a:gd name="connsiteY2" fmla="*/ 1302066 h 1778482"/>
                <a:gd name="connsiteX3" fmla="*/ 1812815 w 3295457"/>
                <a:gd name="connsiteY3" fmla="*/ 1545257 h 1778482"/>
                <a:gd name="connsiteX4" fmla="*/ 1006584 w 3295457"/>
                <a:gd name="connsiteY4" fmla="*/ 1435918 h 1778482"/>
                <a:gd name="connsiteX5" fmla="*/ 926659 w 3295457"/>
                <a:gd name="connsiteY5" fmla="*/ 1415878 h 1778482"/>
                <a:gd name="connsiteX6" fmla="*/ 926359 w 3295457"/>
                <a:gd name="connsiteY6" fmla="*/ 1418436 h 1778482"/>
                <a:gd name="connsiteX7" fmla="*/ 1106382 w 3295457"/>
                <a:gd name="connsiteY7" fmla="*/ 1778482 h 1778482"/>
                <a:gd name="connsiteX8" fmla="*/ 746336 w 3295457"/>
                <a:gd name="connsiteY8" fmla="*/ 1418436 h 1778482"/>
                <a:gd name="connsiteX9" fmla="*/ 751385 w 3295457"/>
                <a:gd name="connsiteY9" fmla="*/ 1368355 h 1778482"/>
                <a:gd name="connsiteX10" fmla="*/ 621044 w 3295457"/>
                <a:gd name="connsiteY10" fmla="*/ 1327112 h 1778482"/>
                <a:gd name="connsiteX11" fmla="*/ 330927 w 3295457"/>
                <a:gd name="connsiteY11" fmla="*/ 1187975 h 1778482"/>
                <a:gd name="connsiteX12" fmla="*/ 40971 w 3295457"/>
                <a:gd name="connsiteY12" fmla="*/ 322338 h 1778482"/>
                <a:gd name="connsiteX13" fmla="*/ 934851 w 3295457"/>
                <a:gd name="connsiteY13" fmla="*/ 5126 h 1778482"/>
                <a:gd name="connsiteX14" fmla="*/ 1713080 w 3295457"/>
                <a:gd name="connsiteY14" fmla="*/ 132308 h 1778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295457" h="1778482">
                  <a:moveTo>
                    <a:pt x="1713080" y="132308"/>
                  </a:moveTo>
                  <a:cubicBezTo>
                    <a:pt x="2222280" y="242175"/>
                    <a:pt x="2783151" y="402326"/>
                    <a:pt x="3013621" y="537424"/>
                  </a:cubicBezTo>
                  <a:cubicBezTo>
                    <a:pt x="3382374" y="753580"/>
                    <a:pt x="3347500" y="1134094"/>
                    <a:pt x="3147365" y="1302066"/>
                  </a:cubicBezTo>
                  <a:cubicBezTo>
                    <a:pt x="2947231" y="1470039"/>
                    <a:pt x="2282221" y="1564272"/>
                    <a:pt x="1812815" y="1545257"/>
                  </a:cubicBezTo>
                  <a:cubicBezTo>
                    <a:pt x="1578112" y="1535750"/>
                    <a:pt x="1281466" y="1497384"/>
                    <a:pt x="1006584" y="1435918"/>
                  </a:cubicBezTo>
                  <a:lnTo>
                    <a:pt x="926659" y="1415878"/>
                  </a:lnTo>
                  <a:lnTo>
                    <a:pt x="926359" y="1418436"/>
                  </a:lnTo>
                  <a:cubicBezTo>
                    <a:pt x="926359" y="1560095"/>
                    <a:pt x="993055" y="1693487"/>
                    <a:pt x="1106382" y="1778482"/>
                  </a:cubicBezTo>
                  <a:cubicBezTo>
                    <a:pt x="907534" y="1778482"/>
                    <a:pt x="746336" y="1617284"/>
                    <a:pt x="746336" y="1418436"/>
                  </a:cubicBezTo>
                  <a:lnTo>
                    <a:pt x="751385" y="1368355"/>
                  </a:lnTo>
                  <a:lnTo>
                    <a:pt x="621044" y="1327112"/>
                  </a:lnTo>
                  <a:cubicBezTo>
                    <a:pt x="504947" y="1285549"/>
                    <a:pt x="404754" y="1238929"/>
                    <a:pt x="330927" y="1187975"/>
                  </a:cubicBezTo>
                  <a:cubicBezTo>
                    <a:pt x="35620" y="984155"/>
                    <a:pt x="-65000" y="518317"/>
                    <a:pt x="40971" y="322338"/>
                  </a:cubicBezTo>
                  <a:cubicBezTo>
                    <a:pt x="146943" y="126358"/>
                    <a:pt x="439410" y="-30721"/>
                    <a:pt x="934851" y="5126"/>
                  </a:cubicBezTo>
                  <a:cubicBezTo>
                    <a:pt x="1120641" y="18569"/>
                    <a:pt x="1407560" y="66387"/>
                    <a:pt x="1713080" y="132308"/>
                  </a:cubicBezTo>
                  <a:close/>
                </a:path>
              </a:pathLst>
            </a:custGeom>
            <a:solidFill>
              <a:schemeClr val="bg1"/>
            </a:solidFill>
            <a:ln w="44450" cap="rnd">
              <a:solidFill>
                <a:srgbClr val="FF614C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TW" altLang="en-US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grpSp>
          <p:nvGrpSpPr>
            <p:cNvPr id="9" name="群組 8"/>
            <p:cNvGrpSpPr/>
            <p:nvPr/>
          </p:nvGrpSpPr>
          <p:grpSpPr>
            <a:xfrm>
              <a:off x="1082608" y="3234039"/>
              <a:ext cx="840439" cy="817824"/>
              <a:chOff x="-1908828" y="3356992"/>
              <a:chExt cx="1085408" cy="1085408"/>
            </a:xfrm>
          </p:grpSpPr>
          <p:sp>
            <p:nvSpPr>
              <p:cNvPr id="42" name="橢圓 41"/>
              <p:cNvSpPr/>
              <p:nvPr/>
            </p:nvSpPr>
            <p:spPr>
              <a:xfrm>
                <a:off x="-1908828" y="3356992"/>
                <a:ext cx="1085408" cy="10854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9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100</a:t>
                </a:r>
                <a:endParaRPr lang="en-US" sz="1900" b="1" dirty="0">
                  <a:solidFill>
                    <a:schemeClr val="tx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43" name="橢圓 42"/>
              <p:cNvSpPr/>
              <p:nvPr/>
            </p:nvSpPr>
            <p:spPr>
              <a:xfrm>
                <a:off x="-1836639" y="3429181"/>
                <a:ext cx="941030" cy="94103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600" dirty="0">
                  <a:solidFill>
                    <a:schemeClr val="tx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grpSp>
          <p:nvGrpSpPr>
            <p:cNvPr id="10" name="群組 9"/>
            <p:cNvGrpSpPr/>
            <p:nvPr/>
          </p:nvGrpSpPr>
          <p:grpSpPr>
            <a:xfrm>
              <a:off x="1082608" y="1992382"/>
              <a:ext cx="840439" cy="817824"/>
              <a:chOff x="-1836640" y="4869160"/>
              <a:chExt cx="1085409" cy="1085408"/>
            </a:xfrm>
          </p:grpSpPr>
          <p:sp>
            <p:nvSpPr>
              <p:cNvPr id="40" name="橢圓 39"/>
              <p:cNvSpPr/>
              <p:nvPr/>
            </p:nvSpPr>
            <p:spPr>
              <a:xfrm>
                <a:off x="-1836640" y="4869160"/>
                <a:ext cx="1085409" cy="10854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1" dirty="0" smtClean="0">
                    <a:solidFill>
                      <a:schemeClr val="tx1"/>
                    </a:solidFill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1000</a:t>
                </a:r>
                <a:endParaRPr lang="en-US" sz="1500" b="1" dirty="0">
                  <a:solidFill>
                    <a:schemeClr val="tx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41" name="橢圓 40"/>
              <p:cNvSpPr/>
              <p:nvPr/>
            </p:nvSpPr>
            <p:spPr>
              <a:xfrm>
                <a:off x="-1764450" y="4941349"/>
                <a:ext cx="941030" cy="94103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600" dirty="0">
                  <a:solidFill>
                    <a:schemeClr val="tx1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grpSp>
          <p:nvGrpSpPr>
            <p:cNvPr id="11" name="群組 10"/>
            <p:cNvGrpSpPr/>
            <p:nvPr/>
          </p:nvGrpSpPr>
          <p:grpSpPr>
            <a:xfrm rot="5400000">
              <a:off x="1573806" y="5257888"/>
              <a:ext cx="1202319" cy="498233"/>
              <a:chOff x="545063" y="1961965"/>
              <a:chExt cx="2118238" cy="472275"/>
            </a:xfrm>
          </p:grpSpPr>
          <p:cxnSp>
            <p:nvCxnSpPr>
              <p:cNvPr id="37" name="直線接點 36"/>
              <p:cNvCxnSpPr/>
              <p:nvPr/>
            </p:nvCxnSpPr>
            <p:spPr>
              <a:xfrm>
                <a:off x="560726" y="1988840"/>
                <a:ext cx="2094310" cy="0"/>
              </a:xfrm>
              <a:prstGeom prst="line">
                <a:avLst/>
              </a:prstGeom>
              <a:ln w="38100">
                <a:solidFill>
                  <a:srgbClr val="6BCBC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單箭頭接點 37"/>
              <p:cNvCxnSpPr/>
              <p:nvPr/>
            </p:nvCxnSpPr>
            <p:spPr>
              <a:xfrm flipH="1">
                <a:off x="2655036" y="1961965"/>
                <a:ext cx="8265" cy="472275"/>
              </a:xfrm>
              <a:prstGeom prst="straightConnector1">
                <a:avLst/>
              </a:prstGeom>
              <a:ln w="38100">
                <a:solidFill>
                  <a:srgbClr val="6BCBC5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單箭頭接點 38"/>
              <p:cNvCxnSpPr/>
              <p:nvPr/>
            </p:nvCxnSpPr>
            <p:spPr>
              <a:xfrm flipH="1">
                <a:off x="545063" y="1961965"/>
                <a:ext cx="8265" cy="472275"/>
              </a:xfrm>
              <a:prstGeom prst="straightConnector1">
                <a:avLst/>
              </a:prstGeom>
              <a:ln w="38100">
                <a:solidFill>
                  <a:srgbClr val="6BCBC5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文字方塊 11"/>
            <p:cNvSpPr txBox="1"/>
            <p:nvPr/>
          </p:nvSpPr>
          <p:spPr>
            <a:xfrm>
              <a:off x="2003713" y="4812520"/>
              <a:ext cx="470288" cy="153782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一般創業者</a:t>
              </a:r>
              <a:endPara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grpSp>
          <p:nvGrpSpPr>
            <p:cNvPr id="13" name="群組 12"/>
            <p:cNvGrpSpPr/>
            <p:nvPr/>
          </p:nvGrpSpPr>
          <p:grpSpPr>
            <a:xfrm rot="5400000">
              <a:off x="927507" y="3292142"/>
              <a:ext cx="2458838" cy="526585"/>
              <a:chOff x="2655036" y="1398509"/>
              <a:chExt cx="4011274" cy="499150"/>
            </a:xfrm>
          </p:grpSpPr>
          <p:cxnSp>
            <p:nvCxnSpPr>
              <p:cNvPr id="34" name="直線接點 33"/>
              <p:cNvCxnSpPr/>
              <p:nvPr/>
            </p:nvCxnSpPr>
            <p:spPr>
              <a:xfrm>
                <a:off x="2670699" y="1425384"/>
                <a:ext cx="3995611" cy="0"/>
              </a:xfrm>
              <a:prstGeom prst="line">
                <a:avLst/>
              </a:prstGeom>
              <a:ln w="38100">
                <a:solidFill>
                  <a:srgbClr val="F5C6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單箭頭接點 34"/>
              <p:cNvCxnSpPr/>
              <p:nvPr/>
            </p:nvCxnSpPr>
            <p:spPr>
              <a:xfrm flipH="1">
                <a:off x="6658045" y="1425384"/>
                <a:ext cx="8265" cy="472275"/>
              </a:xfrm>
              <a:prstGeom prst="straightConnector1">
                <a:avLst/>
              </a:prstGeom>
              <a:ln w="38100">
                <a:solidFill>
                  <a:srgbClr val="F5C63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單箭頭接點 35"/>
              <p:cNvCxnSpPr/>
              <p:nvPr/>
            </p:nvCxnSpPr>
            <p:spPr>
              <a:xfrm flipH="1">
                <a:off x="2655036" y="1398509"/>
                <a:ext cx="8265" cy="472275"/>
              </a:xfrm>
              <a:prstGeom prst="straightConnector1">
                <a:avLst/>
              </a:prstGeom>
              <a:ln w="38100">
                <a:solidFill>
                  <a:srgbClr val="F5C63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文字方塊 13"/>
            <p:cNvSpPr txBox="1"/>
            <p:nvPr/>
          </p:nvSpPr>
          <p:spPr>
            <a:xfrm>
              <a:off x="2003713" y="2976400"/>
              <a:ext cx="470288" cy="153782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一般創業者</a:t>
              </a:r>
              <a:endPara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grpSp>
          <p:nvGrpSpPr>
            <p:cNvPr id="15" name="群組 14"/>
            <p:cNvGrpSpPr/>
            <p:nvPr/>
          </p:nvGrpSpPr>
          <p:grpSpPr>
            <a:xfrm rot="5400000">
              <a:off x="2084620" y="2603665"/>
              <a:ext cx="1390375" cy="845212"/>
              <a:chOff x="545063" y="1961965"/>
              <a:chExt cx="2118238" cy="472275"/>
            </a:xfrm>
          </p:grpSpPr>
          <p:cxnSp>
            <p:nvCxnSpPr>
              <p:cNvPr id="31" name="直線接點 30"/>
              <p:cNvCxnSpPr/>
              <p:nvPr/>
            </p:nvCxnSpPr>
            <p:spPr>
              <a:xfrm>
                <a:off x="548648" y="1961965"/>
                <a:ext cx="2094310" cy="0"/>
              </a:xfrm>
              <a:prstGeom prst="line">
                <a:avLst/>
              </a:prstGeom>
              <a:ln w="38100">
                <a:solidFill>
                  <a:srgbClr val="FF614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單箭頭接點 31"/>
              <p:cNvCxnSpPr/>
              <p:nvPr/>
            </p:nvCxnSpPr>
            <p:spPr>
              <a:xfrm flipH="1">
                <a:off x="2655036" y="1961965"/>
                <a:ext cx="8265" cy="472275"/>
              </a:xfrm>
              <a:prstGeom prst="straightConnector1">
                <a:avLst/>
              </a:prstGeom>
              <a:ln w="38100">
                <a:solidFill>
                  <a:srgbClr val="FF614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單箭頭接點 32"/>
              <p:cNvCxnSpPr/>
              <p:nvPr/>
            </p:nvCxnSpPr>
            <p:spPr>
              <a:xfrm flipH="1">
                <a:off x="545063" y="1961965"/>
                <a:ext cx="8265" cy="472275"/>
              </a:xfrm>
              <a:prstGeom prst="straightConnector1">
                <a:avLst/>
              </a:prstGeom>
              <a:ln w="38100">
                <a:solidFill>
                  <a:srgbClr val="FF614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文字方塊 15"/>
            <p:cNvSpPr txBox="1"/>
            <p:nvPr/>
          </p:nvSpPr>
          <p:spPr>
            <a:xfrm>
              <a:off x="2808092" y="2425811"/>
              <a:ext cx="470288" cy="153782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b="1" dirty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二代</a:t>
              </a:r>
              <a:r>
                <a:rPr lang="zh-TW" altLang="en-US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創業</a:t>
              </a:r>
              <a:r>
                <a:rPr lang="zh-TW" altLang="en-US" b="1" dirty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者</a:t>
              </a:r>
            </a:p>
          </p:txBody>
        </p:sp>
        <p:grpSp>
          <p:nvGrpSpPr>
            <p:cNvPr id="17" name="群組 16"/>
            <p:cNvGrpSpPr/>
            <p:nvPr/>
          </p:nvGrpSpPr>
          <p:grpSpPr>
            <a:xfrm>
              <a:off x="5162653" y="1124744"/>
              <a:ext cx="1397131" cy="1117686"/>
              <a:chOff x="5657347" y="252151"/>
              <a:chExt cx="1324340" cy="1075286"/>
            </a:xfrm>
          </p:grpSpPr>
          <p:pic>
            <p:nvPicPr>
              <p:cNvPr id="29" name="Picture 8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3755" b="78927" l="35338" r="7782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57347" y="252151"/>
                <a:ext cx="1324340" cy="1075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0" name="文字方塊 29"/>
              <p:cNvSpPr txBox="1"/>
              <p:nvPr/>
            </p:nvSpPr>
            <p:spPr>
              <a:xfrm>
                <a:off x="5740647" y="269255"/>
                <a:ext cx="1175140" cy="438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 smtClean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品牌</a:t>
                </a:r>
                <a:r>
                  <a:rPr lang="en-US" altLang="zh-TW" b="1" dirty="0" smtClean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/</a:t>
                </a:r>
                <a:r>
                  <a:rPr lang="zh-TW" altLang="en-US" b="1" dirty="0" smtClean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設計</a:t>
                </a:r>
                <a:endParaRPr lang="zh-TW" altLang="en-US" b="1" dirty="0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grpSp>
          <p:nvGrpSpPr>
            <p:cNvPr id="18" name="群組 17"/>
            <p:cNvGrpSpPr/>
            <p:nvPr/>
          </p:nvGrpSpPr>
          <p:grpSpPr>
            <a:xfrm>
              <a:off x="7027774" y="521339"/>
              <a:ext cx="658402" cy="812251"/>
              <a:chOff x="7242655" y="291778"/>
              <a:chExt cx="624099" cy="781438"/>
            </a:xfrm>
          </p:grpSpPr>
          <p:sp>
            <p:nvSpPr>
              <p:cNvPr id="27" name="Freeform 66"/>
              <p:cNvSpPr>
                <a:spLocks/>
              </p:cNvSpPr>
              <p:nvPr/>
            </p:nvSpPr>
            <p:spPr bwMode="auto">
              <a:xfrm>
                <a:off x="7242656" y="594687"/>
                <a:ext cx="604010" cy="478529"/>
              </a:xfrm>
              <a:custGeom>
                <a:avLst/>
                <a:gdLst>
                  <a:gd name="T0" fmla="*/ 1071 w 10561"/>
                  <a:gd name="T1" fmla="*/ 9160 h 10108"/>
                  <a:gd name="T2" fmla="*/ 1695 w 10561"/>
                  <a:gd name="T3" fmla="*/ 7912 h 10108"/>
                  <a:gd name="T4" fmla="*/ 2701 w 10561"/>
                  <a:gd name="T5" fmla="*/ 7980 h 10108"/>
                  <a:gd name="T6" fmla="*/ 4153 w 10561"/>
                  <a:gd name="T7" fmla="*/ 6494 h 10108"/>
                  <a:gd name="T8" fmla="*/ 3914 w 10561"/>
                  <a:gd name="T9" fmla="*/ 5662 h 10108"/>
                  <a:gd name="T10" fmla="*/ 3049 w 10561"/>
                  <a:gd name="T11" fmla="*/ 5062 h 10108"/>
                  <a:gd name="T12" fmla="*/ 1880 w 10561"/>
                  <a:gd name="T13" fmla="*/ 4794 h 10108"/>
                  <a:gd name="T14" fmla="*/ 741 w 10561"/>
                  <a:gd name="T15" fmla="*/ 5013 h 10108"/>
                  <a:gd name="T16" fmla="*/ 64 w 10561"/>
                  <a:gd name="T17" fmla="*/ 3864 h 10108"/>
                  <a:gd name="T18" fmla="*/ 1149 w 10561"/>
                  <a:gd name="T19" fmla="*/ 2942 h 10108"/>
                  <a:gd name="T20" fmla="*/ 2244 w 10561"/>
                  <a:gd name="T21" fmla="*/ 4023 h 10108"/>
                  <a:gd name="T22" fmla="*/ 2710 w 10561"/>
                  <a:gd name="T23" fmla="*/ 4386 h 10108"/>
                  <a:gd name="T24" fmla="*/ 4198 w 10561"/>
                  <a:gd name="T25" fmla="*/ 4823 h 10108"/>
                  <a:gd name="T26" fmla="*/ 4870 w 10561"/>
                  <a:gd name="T27" fmla="*/ 4342 h 10108"/>
                  <a:gd name="T28" fmla="*/ 5060 w 10561"/>
                  <a:gd name="T29" fmla="*/ 3270 h 10108"/>
                  <a:gd name="T30" fmla="*/ 4860 w 10561"/>
                  <a:gd name="T31" fmla="*/ 2221 h 10108"/>
                  <a:gd name="T32" fmla="*/ 6201 w 10561"/>
                  <a:gd name="T33" fmla="*/ 641 h 10108"/>
                  <a:gd name="T34" fmla="*/ 5705 w 10561"/>
                  <a:gd name="T35" fmla="*/ 2244 h 10108"/>
                  <a:gd name="T36" fmla="*/ 5575 w 10561"/>
                  <a:gd name="T37" fmla="*/ 3284 h 10108"/>
                  <a:gd name="T38" fmla="*/ 5787 w 10561"/>
                  <a:gd name="T39" fmla="*/ 4374 h 10108"/>
                  <a:gd name="T40" fmla="*/ 6554 w 10561"/>
                  <a:gd name="T41" fmla="*/ 4951 h 10108"/>
                  <a:gd name="T42" fmla="*/ 8143 w 10561"/>
                  <a:gd name="T43" fmla="*/ 4299 h 10108"/>
                  <a:gd name="T44" fmla="*/ 9038 w 10561"/>
                  <a:gd name="T45" fmla="*/ 3027 h 10108"/>
                  <a:gd name="T46" fmla="*/ 10233 w 10561"/>
                  <a:gd name="T47" fmla="*/ 3257 h 10108"/>
                  <a:gd name="T48" fmla="*/ 9877 w 10561"/>
                  <a:gd name="T49" fmla="*/ 5024 h 10108"/>
                  <a:gd name="T50" fmla="*/ 9036 w 10561"/>
                  <a:gd name="T51" fmla="*/ 5009 h 10108"/>
                  <a:gd name="T52" fmla="*/ 8563 w 10561"/>
                  <a:gd name="T53" fmla="*/ 4670 h 10108"/>
                  <a:gd name="T54" fmla="*/ 8312 w 10561"/>
                  <a:gd name="T55" fmla="*/ 4773 h 10108"/>
                  <a:gd name="T56" fmla="*/ 7494 w 10561"/>
                  <a:gd name="T57" fmla="*/ 5108 h 10108"/>
                  <a:gd name="T58" fmla="*/ 6704 w 10561"/>
                  <a:gd name="T59" fmla="*/ 5596 h 10108"/>
                  <a:gd name="T60" fmla="*/ 6454 w 10561"/>
                  <a:gd name="T61" fmla="*/ 6500 h 10108"/>
                  <a:gd name="T62" fmla="*/ 8108 w 10561"/>
                  <a:gd name="T63" fmla="*/ 7915 h 10108"/>
                  <a:gd name="T64" fmla="*/ 9461 w 10561"/>
                  <a:gd name="T65" fmla="*/ 8446 h 10108"/>
                  <a:gd name="T66" fmla="*/ 9465 w 10561"/>
                  <a:gd name="T67" fmla="*/ 9388 h 10108"/>
                  <a:gd name="T68" fmla="*/ 7513 w 10561"/>
                  <a:gd name="T69" fmla="*/ 8458 h 10108"/>
                  <a:gd name="T70" fmla="*/ 6032 w 10561"/>
                  <a:gd name="T71" fmla="*/ 6842 h 10108"/>
                  <a:gd name="T72" fmla="*/ 5307 w 10561"/>
                  <a:gd name="T73" fmla="*/ 6990 h 10108"/>
                  <a:gd name="T74" fmla="*/ 4585 w 10561"/>
                  <a:gd name="T75" fmla="*/ 6842 h 10108"/>
                  <a:gd name="T76" fmla="*/ 3054 w 10561"/>
                  <a:gd name="T77" fmla="*/ 8333 h 10108"/>
                  <a:gd name="T78" fmla="*/ 3186 w 10561"/>
                  <a:gd name="T79" fmla="*/ 8931 h 10108"/>
                  <a:gd name="T80" fmla="*/ 2722 w 10561"/>
                  <a:gd name="T81" fmla="*/ 9803 h 10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561" h="10108">
                    <a:moveTo>
                      <a:pt x="1920" y="9964"/>
                    </a:moveTo>
                    <a:cubicBezTo>
                      <a:pt x="1496" y="9876"/>
                      <a:pt x="1205" y="9600"/>
                      <a:pt x="1071" y="9160"/>
                    </a:cubicBezTo>
                    <a:cubicBezTo>
                      <a:pt x="1017" y="8981"/>
                      <a:pt x="1021" y="8827"/>
                      <a:pt x="1087" y="8615"/>
                    </a:cubicBezTo>
                    <a:cubicBezTo>
                      <a:pt x="1188" y="8287"/>
                      <a:pt x="1398" y="8045"/>
                      <a:pt x="1695" y="7912"/>
                    </a:cubicBezTo>
                    <a:cubicBezTo>
                      <a:pt x="1902" y="7819"/>
                      <a:pt x="2338" y="7820"/>
                      <a:pt x="2550" y="7914"/>
                    </a:cubicBezTo>
                    <a:lnTo>
                      <a:pt x="2701" y="7980"/>
                    </a:lnTo>
                    <a:lnTo>
                      <a:pt x="3419" y="7263"/>
                    </a:lnTo>
                    <a:cubicBezTo>
                      <a:pt x="3813" y="6869"/>
                      <a:pt x="4144" y="6523"/>
                      <a:pt x="4153" y="6494"/>
                    </a:cubicBezTo>
                    <a:cubicBezTo>
                      <a:pt x="4162" y="6464"/>
                      <a:pt x="4134" y="6376"/>
                      <a:pt x="4085" y="6282"/>
                    </a:cubicBezTo>
                    <a:cubicBezTo>
                      <a:pt x="3970" y="6065"/>
                      <a:pt x="3934" y="5938"/>
                      <a:pt x="3914" y="5662"/>
                    </a:cubicBezTo>
                    <a:cubicBezTo>
                      <a:pt x="3893" y="5389"/>
                      <a:pt x="3930" y="5423"/>
                      <a:pt x="3430" y="5219"/>
                    </a:cubicBezTo>
                    <a:cubicBezTo>
                      <a:pt x="3251" y="5146"/>
                      <a:pt x="3080" y="5075"/>
                      <a:pt x="3049" y="5062"/>
                    </a:cubicBezTo>
                    <a:cubicBezTo>
                      <a:pt x="2760" y="4934"/>
                      <a:pt x="2085" y="4669"/>
                      <a:pt x="2049" y="4669"/>
                    </a:cubicBezTo>
                    <a:cubicBezTo>
                      <a:pt x="2023" y="4669"/>
                      <a:pt x="1947" y="4725"/>
                      <a:pt x="1880" y="4794"/>
                    </a:cubicBezTo>
                    <a:cubicBezTo>
                      <a:pt x="1698" y="4979"/>
                      <a:pt x="1468" y="5075"/>
                      <a:pt x="1170" y="5087"/>
                    </a:cubicBezTo>
                    <a:cubicBezTo>
                      <a:pt x="950" y="5097"/>
                      <a:pt x="912" y="5090"/>
                      <a:pt x="741" y="5013"/>
                    </a:cubicBezTo>
                    <a:cubicBezTo>
                      <a:pt x="638" y="4966"/>
                      <a:pt x="509" y="4893"/>
                      <a:pt x="454" y="4852"/>
                    </a:cubicBezTo>
                    <a:cubicBezTo>
                      <a:pt x="190" y="4651"/>
                      <a:pt x="0" y="4169"/>
                      <a:pt x="64" y="3864"/>
                    </a:cubicBezTo>
                    <a:cubicBezTo>
                      <a:pt x="147" y="3470"/>
                      <a:pt x="384" y="3160"/>
                      <a:pt x="714" y="3014"/>
                    </a:cubicBezTo>
                    <a:cubicBezTo>
                      <a:pt x="851" y="2953"/>
                      <a:pt x="918" y="2942"/>
                      <a:pt x="1149" y="2942"/>
                    </a:cubicBezTo>
                    <a:cubicBezTo>
                      <a:pt x="1404" y="2942"/>
                      <a:pt x="1435" y="2948"/>
                      <a:pt x="1633" y="3043"/>
                    </a:cubicBezTo>
                    <a:cubicBezTo>
                      <a:pt x="2019" y="3229"/>
                      <a:pt x="2242" y="3585"/>
                      <a:pt x="2244" y="4023"/>
                    </a:cubicBezTo>
                    <a:cubicBezTo>
                      <a:pt x="2244" y="4111"/>
                      <a:pt x="2260" y="4166"/>
                      <a:pt x="2294" y="4194"/>
                    </a:cubicBezTo>
                    <a:cubicBezTo>
                      <a:pt x="2321" y="4216"/>
                      <a:pt x="2509" y="4303"/>
                      <a:pt x="2710" y="4386"/>
                    </a:cubicBezTo>
                    <a:cubicBezTo>
                      <a:pt x="3197" y="4587"/>
                      <a:pt x="3789" y="4834"/>
                      <a:pt x="3900" y="4884"/>
                    </a:cubicBezTo>
                    <a:cubicBezTo>
                      <a:pt x="4047" y="4949"/>
                      <a:pt x="4119" y="4934"/>
                      <a:pt x="4198" y="4823"/>
                    </a:cubicBezTo>
                    <a:cubicBezTo>
                      <a:pt x="4281" y="4706"/>
                      <a:pt x="4529" y="4488"/>
                      <a:pt x="4651" y="4425"/>
                    </a:cubicBezTo>
                    <a:cubicBezTo>
                      <a:pt x="4697" y="4401"/>
                      <a:pt x="4796" y="4364"/>
                      <a:pt x="4870" y="4342"/>
                    </a:cubicBezTo>
                    <a:cubicBezTo>
                      <a:pt x="4943" y="4320"/>
                      <a:pt x="5018" y="4285"/>
                      <a:pt x="5036" y="4264"/>
                    </a:cubicBezTo>
                    <a:cubicBezTo>
                      <a:pt x="5058" y="4236"/>
                      <a:pt x="5066" y="3950"/>
                      <a:pt x="5060" y="3270"/>
                    </a:cubicBezTo>
                    <a:lnTo>
                      <a:pt x="5053" y="2314"/>
                    </a:lnTo>
                    <a:lnTo>
                      <a:pt x="4860" y="2221"/>
                    </a:lnTo>
                    <a:cubicBezTo>
                      <a:pt x="4219" y="1911"/>
                      <a:pt x="4028" y="1156"/>
                      <a:pt x="4448" y="588"/>
                    </a:cubicBezTo>
                    <a:cubicBezTo>
                      <a:pt x="4883" y="0"/>
                      <a:pt x="5806" y="28"/>
                      <a:pt x="6201" y="641"/>
                    </a:cubicBezTo>
                    <a:cubicBezTo>
                      <a:pt x="6319" y="822"/>
                      <a:pt x="6360" y="940"/>
                      <a:pt x="6382" y="1158"/>
                    </a:cubicBezTo>
                    <a:cubicBezTo>
                      <a:pt x="6429" y="1607"/>
                      <a:pt x="6157" y="2044"/>
                      <a:pt x="5705" y="2244"/>
                    </a:cubicBezTo>
                    <a:lnTo>
                      <a:pt x="5575" y="2301"/>
                    </a:lnTo>
                    <a:lnTo>
                      <a:pt x="5575" y="3284"/>
                    </a:lnTo>
                    <a:cubicBezTo>
                      <a:pt x="5575" y="4046"/>
                      <a:pt x="5583" y="4274"/>
                      <a:pt x="5611" y="4297"/>
                    </a:cubicBezTo>
                    <a:cubicBezTo>
                      <a:pt x="5631" y="4313"/>
                      <a:pt x="5710" y="4348"/>
                      <a:pt x="5787" y="4374"/>
                    </a:cubicBezTo>
                    <a:cubicBezTo>
                      <a:pt x="5988" y="4442"/>
                      <a:pt x="6205" y="4595"/>
                      <a:pt x="6373" y="4786"/>
                    </a:cubicBezTo>
                    <a:cubicBezTo>
                      <a:pt x="6453" y="4877"/>
                      <a:pt x="6535" y="4951"/>
                      <a:pt x="6554" y="4951"/>
                    </a:cubicBezTo>
                    <a:cubicBezTo>
                      <a:pt x="6583" y="4951"/>
                      <a:pt x="7698" y="4495"/>
                      <a:pt x="7931" y="4388"/>
                    </a:cubicBezTo>
                    <a:cubicBezTo>
                      <a:pt x="7962" y="4373"/>
                      <a:pt x="8058" y="4333"/>
                      <a:pt x="8143" y="4299"/>
                    </a:cubicBezTo>
                    <a:cubicBezTo>
                      <a:pt x="8357" y="4212"/>
                      <a:pt x="8369" y="4200"/>
                      <a:pt x="8370" y="4052"/>
                    </a:cubicBezTo>
                    <a:cubicBezTo>
                      <a:pt x="8372" y="3601"/>
                      <a:pt x="8624" y="3215"/>
                      <a:pt x="9038" y="3027"/>
                    </a:cubicBezTo>
                    <a:cubicBezTo>
                      <a:pt x="9212" y="2949"/>
                      <a:pt x="9245" y="2943"/>
                      <a:pt x="9496" y="2952"/>
                    </a:cubicBezTo>
                    <a:cubicBezTo>
                      <a:pt x="9828" y="2964"/>
                      <a:pt x="10020" y="3043"/>
                      <a:pt x="10233" y="3257"/>
                    </a:cubicBezTo>
                    <a:cubicBezTo>
                      <a:pt x="10430" y="3453"/>
                      <a:pt x="10521" y="3663"/>
                      <a:pt x="10536" y="3949"/>
                    </a:cubicBezTo>
                    <a:cubicBezTo>
                      <a:pt x="10561" y="4432"/>
                      <a:pt x="10317" y="4829"/>
                      <a:pt x="9877" y="5024"/>
                    </a:cubicBezTo>
                    <a:cubicBezTo>
                      <a:pt x="9750" y="5080"/>
                      <a:pt x="9676" y="5092"/>
                      <a:pt x="9466" y="5092"/>
                    </a:cubicBezTo>
                    <a:cubicBezTo>
                      <a:pt x="9240" y="5092"/>
                      <a:pt x="9189" y="5082"/>
                      <a:pt x="9036" y="5009"/>
                    </a:cubicBezTo>
                    <a:cubicBezTo>
                      <a:pt x="8941" y="4964"/>
                      <a:pt x="8795" y="4869"/>
                      <a:pt x="8713" y="4798"/>
                    </a:cubicBezTo>
                    <a:lnTo>
                      <a:pt x="8563" y="4670"/>
                    </a:lnTo>
                    <a:lnTo>
                      <a:pt x="8459" y="4714"/>
                    </a:lnTo>
                    <a:cubicBezTo>
                      <a:pt x="8402" y="4739"/>
                      <a:pt x="8336" y="4765"/>
                      <a:pt x="8312" y="4773"/>
                    </a:cubicBezTo>
                    <a:cubicBezTo>
                      <a:pt x="8289" y="4781"/>
                      <a:pt x="8245" y="4798"/>
                      <a:pt x="8214" y="4812"/>
                    </a:cubicBezTo>
                    <a:cubicBezTo>
                      <a:pt x="8183" y="4826"/>
                      <a:pt x="7859" y="4959"/>
                      <a:pt x="7494" y="5108"/>
                    </a:cubicBezTo>
                    <a:cubicBezTo>
                      <a:pt x="7129" y="5257"/>
                      <a:pt x="6802" y="5397"/>
                      <a:pt x="6767" y="5420"/>
                    </a:cubicBezTo>
                    <a:cubicBezTo>
                      <a:pt x="6716" y="5453"/>
                      <a:pt x="6704" y="5487"/>
                      <a:pt x="6704" y="5596"/>
                    </a:cubicBezTo>
                    <a:cubicBezTo>
                      <a:pt x="6704" y="5823"/>
                      <a:pt x="6648" y="6056"/>
                      <a:pt x="6544" y="6269"/>
                    </a:cubicBezTo>
                    <a:cubicBezTo>
                      <a:pt x="6489" y="6381"/>
                      <a:pt x="6449" y="6485"/>
                      <a:pt x="6454" y="6500"/>
                    </a:cubicBezTo>
                    <a:cubicBezTo>
                      <a:pt x="6475" y="6558"/>
                      <a:pt x="7884" y="7971"/>
                      <a:pt x="7920" y="7971"/>
                    </a:cubicBezTo>
                    <a:cubicBezTo>
                      <a:pt x="7942" y="7971"/>
                      <a:pt x="8026" y="7946"/>
                      <a:pt x="8108" y="7915"/>
                    </a:cubicBezTo>
                    <a:cubicBezTo>
                      <a:pt x="8315" y="7836"/>
                      <a:pt x="8677" y="7837"/>
                      <a:pt x="8891" y="7917"/>
                    </a:cubicBezTo>
                    <a:cubicBezTo>
                      <a:pt x="9099" y="7995"/>
                      <a:pt x="9358" y="8234"/>
                      <a:pt x="9461" y="8446"/>
                    </a:cubicBezTo>
                    <a:cubicBezTo>
                      <a:pt x="9533" y="8592"/>
                      <a:pt x="9540" y="8634"/>
                      <a:pt x="9540" y="8917"/>
                    </a:cubicBezTo>
                    <a:cubicBezTo>
                      <a:pt x="9540" y="9194"/>
                      <a:pt x="9532" y="9244"/>
                      <a:pt x="9465" y="9388"/>
                    </a:cubicBezTo>
                    <a:cubicBezTo>
                      <a:pt x="9247" y="9852"/>
                      <a:pt x="8676" y="10108"/>
                      <a:pt x="8188" y="9960"/>
                    </a:cubicBezTo>
                    <a:cubicBezTo>
                      <a:pt x="7546" y="9766"/>
                      <a:pt x="7239" y="9084"/>
                      <a:pt x="7513" y="8458"/>
                    </a:cubicBezTo>
                    <a:cubicBezTo>
                      <a:pt x="7544" y="8386"/>
                      <a:pt x="7546" y="8354"/>
                      <a:pt x="7519" y="8304"/>
                    </a:cubicBezTo>
                    <a:cubicBezTo>
                      <a:pt x="7466" y="8204"/>
                      <a:pt x="6081" y="6842"/>
                      <a:pt x="6032" y="6842"/>
                    </a:cubicBezTo>
                    <a:cubicBezTo>
                      <a:pt x="6008" y="6842"/>
                      <a:pt x="5906" y="6875"/>
                      <a:pt x="5804" y="6916"/>
                    </a:cubicBezTo>
                    <a:cubicBezTo>
                      <a:pt x="5644" y="6980"/>
                      <a:pt x="5578" y="6990"/>
                      <a:pt x="5307" y="6990"/>
                    </a:cubicBezTo>
                    <a:cubicBezTo>
                      <a:pt x="5035" y="6990"/>
                      <a:pt x="4970" y="6980"/>
                      <a:pt x="4810" y="6916"/>
                    </a:cubicBezTo>
                    <a:cubicBezTo>
                      <a:pt x="4708" y="6875"/>
                      <a:pt x="4607" y="6842"/>
                      <a:pt x="4585" y="6842"/>
                    </a:cubicBezTo>
                    <a:cubicBezTo>
                      <a:pt x="4563" y="6842"/>
                      <a:pt x="4209" y="7178"/>
                      <a:pt x="3799" y="7588"/>
                    </a:cubicBezTo>
                    <a:lnTo>
                      <a:pt x="3054" y="8333"/>
                    </a:lnTo>
                    <a:lnTo>
                      <a:pt x="3121" y="8496"/>
                    </a:lnTo>
                    <a:cubicBezTo>
                      <a:pt x="3175" y="8630"/>
                      <a:pt x="3187" y="8709"/>
                      <a:pt x="3186" y="8931"/>
                    </a:cubicBezTo>
                    <a:cubicBezTo>
                      <a:pt x="3185" y="9166"/>
                      <a:pt x="3175" y="9221"/>
                      <a:pt x="3110" y="9349"/>
                    </a:cubicBezTo>
                    <a:cubicBezTo>
                      <a:pt x="2999" y="9570"/>
                      <a:pt x="2905" y="9680"/>
                      <a:pt x="2722" y="9803"/>
                    </a:cubicBezTo>
                    <a:cubicBezTo>
                      <a:pt x="2486" y="9960"/>
                      <a:pt x="2189" y="10020"/>
                      <a:pt x="1920" y="9964"/>
                    </a:cubicBez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1" rIns="91440" bIns="45721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TW"/>
                </a:defPPr>
                <a:lvl1pPr marL="0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457907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915814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373722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831629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289536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747443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205350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663258" algn="l" defTabSz="4915814" rtl="0" eaLnBrk="1" latinLnBrk="0" hangingPunct="1">
                  <a:defRPr sz="967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TW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28" name="文字方塊 27"/>
              <p:cNvSpPr txBox="1"/>
              <p:nvPr/>
            </p:nvSpPr>
            <p:spPr>
              <a:xfrm>
                <a:off x="7242655" y="291778"/>
                <a:ext cx="624099" cy="438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人脈</a:t>
                </a:r>
              </a:p>
            </p:txBody>
          </p:sp>
        </p:grpSp>
        <p:sp>
          <p:nvSpPr>
            <p:cNvPr id="19" name="文字方塊 18"/>
            <p:cNvSpPr txBox="1"/>
            <p:nvPr/>
          </p:nvSpPr>
          <p:spPr>
            <a:xfrm>
              <a:off x="4873663" y="2925165"/>
              <a:ext cx="1755740" cy="6834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3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公司成長</a:t>
              </a:r>
              <a:endParaRPr lang="zh-TW" altLang="en-US" sz="3000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grpSp>
          <p:nvGrpSpPr>
            <p:cNvPr id="20" name="群組 19"/>
            <p:cNvGrpSpPr/>
            <p:nvPr/>
          </p:nvGrpSpPr>
          <p:grpSpPr>
            <a:xfrm>
              <a:off x="4535732" y="404664"/>
              <a:ext cx="1325487" cy="1246875"/>
              <a:chOff x="7995706" y="4575021"/>
              <a:chExt cx="1460384" cy="1199575"/>
            </a:xfrm>
          </p:grpSpPr>
          <p:pic>
            <p:nvPicPr>
              <p:cNvPr id="25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0370" b="80741" l="21691" r="84559">
                            <a14:foregroundMark x1="50735" y1="48519" x2="50735" y2="48519"/>
                            <a14:foregroundMark x1="36765" y1="54074" x2="68015" y2="45556"/>
                            <a14:foregroundMark x1="40074" y1="58148" x2="65809" y2="507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95706" y="4575021"/>
                <a:ext cx="1460384" cy="119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6" name="文字方塊 25"/>
              <p:cNvSpPr txBox="1"/>
              <p:nvPr/>
            </p:nvSpPr>
            <p:spPr>
              <a:xfrm>
                <a:off x="7995706" y="4692435"/>
                <a:ext cx="1365900" cy="438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 smtClean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經驗</a:t>
                </a:r>
                <a:r>
                  <a:rPr lang="en-US" altLang="zh-TW" b="1" dirty="0" smtClean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/</a:t>
                </a:r>
                <a:r>
                  <a:rPr lang="zh-TW" altLang="en-US" b="1" dirty="0" smtClean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團隊</a:t>
                </a:r>
                <a:endParaRPr lang="zh-TW" altLang="en-US" b="1" dirty="0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5481330" y="-132398"/>
              <a:ext cx="1970990" cy="1905214"/>
              <a:chOff x="2740178" y="285854"/>
              <a:chExt cx="1868301" cy="1832939"/>
            </a:xfrm>
          </p:grpSpPr>
          <p:pic>
            <p:nvPicPr>
              <p:cNvPr id="23" name="Picture 5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15756" b="74277" l="9464" r="78864">
                            <a14:foregroundMark x1="50158" y1="42444" x2="50158" y2="42444"/>
                            <a14:foregroundMark x1="51104" y1="46945" x2="51104" y2="46945"/>
                            <a14:foregroundMark x1="55836" y1="43087" x2="55836" y2="43087"/>
                            <a14:foregroundMark x1="53628" y1="47588" x2="53628" y2="47588"/>
                            <a14:backgroundMark x1="50473" y1="19293" x2="50473" y2="19293"/>
                            <a14:backgroundMark x1="60252" y1="20257" x2="60252" y2="20257"/>
                            <a14:backgroundMark x1="27760" y1="26688" x2="21451" y2="71061"/>
                            <a14:backgroundMark x1="24290" y1="74920" x2="69401" y2="90997"/>
                            <a14:backgroundMark x1="76341" y1="24437" x2="86751" y2="79100"/>
                            <a14:backgroundMark x1="66246" y1="88103" x2="89274" y2="71704"/>
                            <a14:backgroundMark x1="88644" y1="50804" x2="88644" y2="50804"/>
                            <a14:backgroundMark x1="87066" y1="31190" x2="87066" y2="31190"/>
                            <a14:backgroundMark x1="30915" y1="22830" x2="70347" y2="20579"/>
                            <a14:backgroundMark x1="53312" y1="33762" x2="53312" y2="33762"/>
                            <a14:backgroundMark x1="29968" y1="63023" x2="29968" y2="63023"/>
                            <a14:backgroundMark x1="59621" y1="79100" x2="59621" y2="79100"/>
                            <a14:backgroundMark x1="74448" y1="71383" x2="74448" y2="71383"/>
                            <a14:backgroundMark x1="29968" y1="67203" x2="74763" y2="8328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0178" y="285854"/>
                <a:ext cx="1868301" cy="18329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4" name="文字方塊 23"/>
              <p:cNvSpPr txBox="1"/>
              <p:nvPr/>
            </p:nvSpPr>
            <p:spPr>
              <a:xfrm>
                <a:off x="3304026" y="755412"/>
                <a:ext cx="846992" cy="438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b="1" dirty="0"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新技術</a:t>
                </a:r>
              </a:p>
            </p:txBody>
          </p:sp>
        </p:grpSp>
        <p:sp>
          <p:nvSpPr>
            <p:cNvPr id="22" name="文字方塊 21"/>
            <p:cNvSpPr txBox="1"/>
            <p:nvPr/>
          </p:nvSpPr>
          <p:spPr>
            <a:xfrm>
              <a:off x="4797697" y="2382690"/>
              <a:ext cx="2774697" cy="455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擁有資源，面臨突破挑戰</a:t>
              </a:r>
              <a:endPara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</p:grpSp>
      <p:sp>
        <p:nvSpPr>
          <p:cNvPr id="53" name="文字方塊 52"/>
          <p:cNvSpPr txBox="1"/>
          <p:nvPr/>
        </p:nvSpPr>
        <p:spPr>
          <a:xfrm>
            <a:off x="304094" y="836712"/>
            <a:ext cx="52629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二代創業者，成功機會不遜於一般創業者</a:t>
            </a:r>
            <a:endParaRPr lang="zh-TW" altLang="en-US" sz="2200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66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886700" cy="615602"/>
          </a:xfrm>
        </p:spPr>
        <p:txBody>
          <a:bodyPr/>
          <a:lstStyle/>
          <a:p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創業實務微學程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優勢</a:t>
            </a:r>
            <a:endParaRPr lang="zh-TW" altLang="en-US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31540" y="1124744"/>
            <a:ext cx="8280920" cy="4420974"/>
            <a:chOff x="288" y="897"/>
            <a:chExt cx="5192" cy="3104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gray">
            <a:xfrm>
              <a:off x="1632" y="1344"/>
              <a:ext cx="2544" cy="2496"/>
            </a:xfrm>
            <a:prstGeom prst="ellipse">
              <a:avLst/>
            </a:prstGeom>
            <a:ln>
              <a:headEnd/>
              <a:tailEnd/>
            </a:ln>
            <a:extLst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TW" altLang="en-US" sz="2000" b="1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2256" y="1968"/>
              <a:ext cx="1296" cy="1344"/>
              <a:chOff x="2016" y="1920"/>
              <a:chExt cx="1680" cy="1680"/>
            </a:xfrm>
          </p:grpSpPr>
          <p:sp>
            <p:nvSpPr>
              <p:cNvPr id="51" name="Oval 6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5490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000" b="1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52" name="Freeform 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2000" b="1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7" name="Text Box 8"/>
            <p:cNvSpPr txBox="1">
              <a:spLocks noChangeArrowheads="1"/>
            </p:cNvSpPr>
            <p:nvPr/>
          </p:nvSpPr>
          <p:spPr bwMode="gray">
            <a:xfrm>
              <a:off x="2350" y="2117"/>
              <a:ext cx="1145" cy="4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3200" b="1" dirty="0">
                  <a:solidFill>
                    <a:srgbClr val="0070C0"/>
                  </a:solidFill>
                  <a:latin typeface="Century Gothic" panose="020B0502020202020204" pitchFamily="34" charset="0"/>
                  <a:ea typeface="Microsoft YaHei" panose="020B0503020204020204" pitchFamily="34" charset="-122"/>
                </a:rPr>
                <a:t>代代初創</a:t>
              </a:r>
              <a:endPara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640" y="1104"/>
              <a:ext cx="432" cy="415"/>
              <a:chOff x="2640" y="1088"/>
              <a:chExt cx="432" cy="415"/>
            </a:xfrm>
          </p:grpSpPr>
          <p:grpSp>
            <p:nvGrpSpPr>
              <p:cNvPr id="47" name="Group 10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49" name="Oval 1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  <p:sp>
              <p:nvSpPr>
                <p:cNvPr id="50" name="Freeform 1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</p:grpSp>
          <p:sp>
            <p:nvSpPr>
              <p:cNvPr id="48" name="Text Box 13"/>
              <p:cNvSpPr txBox="1">
                <a:spLocks noChangeArrowheads="1"/>
              </p:cNvSpPr>
              <p:nvPr/>
            </p:nvSpPr>
            <p:spPr bwMode="gray">
              <a:xfrm>
                <a:off x="2724" y="1152"/>
                <a:ext cx="206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2</a:t>
                </a:r>
              </a:p>
            </p:txBody>
          </p:sp>
        </p:grpSp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2236" y="3191"/>
              <a:ext cx="201" cy="176"/>
              <a:chOff x="2236" y="3191"/>
              <a:chExt cx="201" cy="176"/>
            </a:xfrm>
          </p:grpSpPr>
          <p:sp>
            <p:nvSpPr>
              <p:cNvPr id="45" name="Oval 15"/>
              <p:cNvSpPr>
                <a:spLocks noChangeArrowheads="1"/>
              </p:cNvSpPr>
              <p:nvPr/>
            </p:nvSpPr>
            <p:spPr bwMode="gray">
              <a:xfrm rot="18227093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000" b="1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46" name="Oval 16"/>
              <p:cNvSpPr>
                <a:spLocks noChangeArrowheads="1"/>
              </p:cNvSpPr>
              <p:nvPr/>
            </p:nvSpPr>
            <p:spPr bwMode="gray">
              <a:xfrm rot="18227093">
                <a:off x="2353" y="31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000" b="1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grpSp>
          <p:nvGrpSpPr>
            <p:cNvPr id="10" name="Group 17"/>
            <p:cNvGrpSpPr>
              <a:grpSpLocks/>
            </p:cNvGrpSpPr>
            <p:nvPr/>
          </p:nvGrpSpPr>
          <p:grpSpPr bwMode="auto">
            <a:xfrm>
              <a:off x="1824" y="3357"/>
              <a:ext cx="432" cy="432"/>
              <a:chOff x="1824" y="3357"/>
              <a:chExt cx="432" cy="432"/>
            </a:xfrm>
          </p:grpSpPr>
          <p:grpSp>
            <p:nvGrpSpPr>
              <p:cNvPr id="41" name="Group 18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43" name="Oval 1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  <p:sp>
              <p:nvSpPr>
                <p:cNvPr id="44" name="Freeform 2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</p:grpSp>
          <p:sp>
            <p:nvSpPr>
              <p:cNvPr id="42" name="Text Box 21"/>
              <p:cNvSpPr txBox="1">
                <a:spLocks noChangeArrowheads="1"/>
              </p:cNvSpPr>
              <p:nvPr/>
            </p:nvSpPr>
            <p:spPr bwMode="gray">
              <a:xfrm>
                <a:off x="1913" y="3418"/>
                <a:ext cx="206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5</a:t>
                </a:r>
              </a:p>
            </p:txBody>
          </p:sp>
        </p:grpSp>
        <p:grpSp>
          <p:nvGrpSpPr>
            <p:cNvPr id="11" name="Group 22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3938" y="1968"/>
              <a:chExt cx="430" cy="437"/>
            </a:xfrm>
          </p:grpSpPr>
          <p:grpSp>
            <p:nvGrpSpPr>
              <p:cNvPr id="37" name="Group 23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5" y="1919"/>
                <a:chExt cx="1680" cy="1680"/>
              </a:xfrm>
            </p:grpSpPr>
            <p:sp>
              <p:nvSpPr>
                <p:cNvPr id="39" name="Oval 24"/>
                <p:cNvSpPr>
                  <a:spLocks noChangeArrowheads="1"/>
                </p:cNvSpPr>
                <p:nvPr/>
              </p:nvSpPr>
              <p:spPr bwMode="gray">
                <a:xfrm>
                  <a:off x="2015" y="1919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6235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  <p:sp>
              <p:nvSpPr>
                <p:cNvPr id="40" name="Freeform 25"/>
                <p:cNvSpPr>
                  <a:spLocks/>
                </p:cNvSpPr>
                <p:nvPr/>
              </p:nvSpPr>
              <p:spPr bwMode="gray">
                <a:xfrm>
                  <a:off x="2210" y="1946"/>
                  <a:ext cx="1297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</p:grpSp>
          <p:sp>
            <p:nvSpPr>
              <p:cNvPr id="38" name="Text Box 26"/>
              <p:cNvSpPr txBox="1">
                <a:spLocks noChangeArrowheads="1"/>
              </p:cNvSpPr>
              <p:nvPr/>
            </p:nvSpPr>
            <p:spPr bwMode="gray">
              <a:xfrm>
                <a:off x="4060" y="2051"/>
                <a:ext cx="206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3</a:t>
                </a:r>
              </a:p>
            </p:txBody>
          </p:sp>
        </p:grp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3552" y="3360"/>
              <a:ext cx="412" cy="392"/>
              <a:chOff x="3552" y="3339"/>
              <a:chExt cx="412" cy="392"/>
            </a:xfrm>
          </p:grpSpPr>
          <p:grpSp>
            <p:nvGrpSpPr>
              <p:cNvPr id="33" name="Group 28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35" name="Oval 2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  <p:sp>
              <p:nvSpPr>
                <p:cNvPr id="36" name="Freeform 3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</p:grpSp>
          <p:sp>
            <p:nvSpPr>
              <p:cNvPr id="34" name="Text Box 31"/>
              <p:cNvSpPr txBox="1">
                <a:spLocks noChangeArrowheads="1"/>
              </p:cNvSpPr>
              <p:nvPr/>
            </p:nvSpPr>
            <p:spPr bwMode="gray">
              <a:xfrm>
                <a:off x="3652" y="3397"/>
                <a:ext cx="206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4</a:t>
                </a:r>
              </a:p>
            </p:txBody>
          </p:sp>
        </p:grpSp>
        <p:grpSp>
          <p:nvGrpSpPr>
            <p:cNvPr id="13" name="Group 32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1488" y="1968"/>
              <a:chExt cx="432" cy="432"/>
            </a:xfrm>
          </p:grpSpPr>
          <p:grpSp>
            <p:nvGrpSpPr>
              <p:cNvPr id="29" name="Group 33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1"/>
                <a:chExt cx="1680" cy="1680"/>
              </a:xfrm>
            </p:grpSpPr>
            <p:sp>
              <p:nvSpPr>
                <p:cNvPr id="31" name="Oval 34"/>
                <p:cNvSpPr>
                  <a:spLocks noChangeArrowheads="1"/>
                </p:cNvSpPr>
                <p:nvPr/>
              </p:nvSpPr>
              <p:spPr bwMode="gray">
                <a:xfrm>
                  <a:off x="2016" y="1921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  <p:sp>
              <p:nvSpPr>
                <p:cNvPr id="32" name="Freeform 3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2000" b="1">
                    <a:latin typeface="Century Gothic" panose="020B0502020202020204" pitchFamily="34" charset="0"/>
                    <a:ea typeface="Microsoft YaHei" panose="020B0503020204020204" pitchFamily="34" charset="-122"/>
                  </a:endParaRPr>
                </a:p>
              </p:txBody>
            </p:sp>
          </p:grpSp>
          <p:sp>
            <p:nvSpPr>
              <p:cNvPr id="30" name="Text Box 36"/>
              <p:cNvSpPr txBox="1">
                <a:spLocks noChangeArrowheads="1"/>
              </p:cNvSpPr>
              <p:nvPr/>
            </p:nvSpPr>
            <p:spPr bwMode="gray">
              <a:xfrm>
                <a:off x="1570" y="2016"/>
                <a:ext cx="206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0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entury Gothic" panose="020B0502020202020204" pitchFamily="34" charset="0"/>
                    <a:ea typeface="Microsoft YaHei" panose="020B0503020204020204" pitchFamily="34" charset="-122"/>
                  </a:rPr>
                  <a:t>1</a:t>
                </a:r>
              </a:p>
            </p:txBody>
          </p:sp>
        </p:grpSp>
        <p:sp>
          <p:nvSpPr>
            <p:cNvPr id="14" name="Oval 37"/>
            <p:cNvSpPr>
              <a:spLocks noChangeArrowheads="1"/>
            </p:cNvSpPr>
            <p:nvPr/>
          </p:nvSpPr>
          <p:spPr bwMode="gray">
            <a:xfrm rot="18227093">
              <a:off x="3507" y="326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2000" b="1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5" name="Oval 38"/>
            <p:cNvSpPr>
              <a:spLocks noChangeArrowheads="1"/>
            </p:cNvSpPr>
            <p:nvPr/>
          </p:nvSpPr>
          <p:spPr bwMode="gray">
            <a:xfrm rot="18227093">
              <a:off x="3411" y="3165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2000" b="1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grpSp>
          <p:nvGrpSpPr>
            <p:cNvPr id="16" name="Group 39"/>
            <p:cNvGrpSpPr>
              <a:grpSpLocks/>
            </p:cNvGrpSpPr>
            <p:nvPr/>
          </p:nvGrpSpPr>
          <p:grpSpPr bwMode="auto">
            <a:xfrm>
              <a:off x="1968" y="2256"/>
              <a:ext cx="231" cy="130"/>
              <a:chOff x="2016" y="2304"/>
              <a:chExt cx="231" cy="130"/>
            </a:xfrm>
          </p:grpSpPr>
          <p:sp>
            <p:nvSpPr>
              <p:cNvPr id="27" name="Oval 40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000" b="1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28" name="Oval 41"/>
              <p:cNvSpPr>
                <a:spLocks noChangeArrowheads="1"/>
              </p:cNvSpPr>
              <p:nvPr/>
            </p:nvSpPr>
            <p:spPr bwMode="gray">
              <a:xfrm rot="18227093">
                <a:off x="2163" y="234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000" b="1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grpSp>
          <p:nvGrpSpPr>
            <p:cNvPr id="17" name="Group 42"/>
            <p:cNvGrpSpPr>
              <a:grpSpLocks/>
            </p:cNvGrpSpPr>
            <p:nvPr/>
          </p:nvGrpSpPr>
          <p:grpSpPr bwMode="auto">
            <a:xfrm>
              <a:off x="2832" y="1612"/>
              <a:ext cx="87" cy="260"/>
              <a:chOff x="2832" y="1612"/>
              <a:chExt cx="87" cy="260"/>
            </a:xfrm>
          </p:grpSpPr>
          <p:sp>
            <p:nvSpPr>
              <p:cNvPr id="25" name="Oval 43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000" b="1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26" name="Oval 44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sz="2000" b="1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18" name="Oval 45"/>
            <p:cNvSpPr>
              <a:spLocks noChangeArrowheads="1"/>
            </p:cNvSpPr>
            <p:nvPr/>
          </p:nvSpPr>
          <p:spPr bwMode="gray">
            <a:xfrm rot="18227093">
              <a:off x="3759" y="227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2000" b="1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9" name="Oval 46"/>
            <p:cNvSpPr>
              <a:spLocks noChangeArrowheads="1"/>
            </p:cNvSpPr>
            <p:nvPr/>
          </p:nvSpPr>
          <p:spPr bwMode="gray">
            <a:xfrm rot="18227093">
              <a:off x="3603" y="2349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2000" b="1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0" name="Text Box 47"/>
            <p:cNvSpPr txBox="1">
              <a:spLocks noChangeArrowheads="1"/>
            </p:cNvSpPr>
            <p:nvPr/>
          </p:nvSpPr>
          <p:spPr bwMode="gray">
            <a:xfrm>
              <a:off x="288" y="2064"/>
              <a:ext cx="1200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TW" altLang="en-US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抵</a:t>
              </a:r>
              <a:r>
                <a:rPr lang="en-US" altLang="zh-TW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10</a:t>
              </a:r>
              <a:r>
                <a:rPr lang="zh-TW" altLang="en-US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通識學分</a:t>
              </a:r>
              <a:endParaRPr lang="en-US" altLang="zh-TW" sz="2000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1" name="Text Box 48"/>
            <p:cNvSpPr txBox="1">
              <a:spLocks noChangeArrowheads="1"/>
            </p:cNvSpPr>
            <p:nvPr/>
          </p:nvSpPr>
          <p:spPr bwMode="gray">
            <a:xfrm>
              <a:off x="2165" y="897"/>
              <a:ext cx="160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zh-TW" altLang="en-US" sz="2000" b="1" dirty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加強創業能力的認知</a:t>
              </a:r>
              <a:endParaRPr lang="en-US" altLang="zh-TW" sz="2000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2" name="Text Box 49"/>
            <p:cNvSpPr txBox="1">
              <a:spLocks noChangeArrowheads="1"/>
            </p:cNvSpPr>
            <p:nvPr/>
          </p:nvSpPr>
          <p:spPr bwMode="gray">
            <a:xfrm>
              <a:off x="4368" y="2073"/>
              <a:ext cx="1112" cy="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zh-TW" altLang="en-US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縮短創業團隊學習</a:t>
              </a:r>
              <a:r>
                <a:rPr lang="zh-TW" altLang="en-US" sz="2000" b="1" dirty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時間</a:t>
              </a:r>
              <a:endParaRPr lang="en-US" altLang="zh-TW" sz="2000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3" name="Text Box 50"/>
            <p:cNvSpPr txBox="1">
              <a:spLocks noChangeArrowheads="1"/>
            </p:cNvSpPr>
            <p:nvPr/>
          </p:nvSpPr>
          <p:spPr bwMode="gray">
            <a:xfrm>
              <a:off x="288" y="3504"/>
              <a:ext cx="1440" cy="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zh-TW" altLang="en-US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呼</a:t>
              </a:r>
              <a:r>
                <a:rPr lang="zh-TW" altLang="en-US" sz="2000" b="1" dirty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應</a:t>
              </a:r>
              <a:r>
                <a:rPr lang="zh-TW" altLang="en-US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「</a:t>
              </a:r>
              <a:r>
                <a:rPr lang="zh-TW" altLang="en-US" sz="2000" b="1" dirty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亞洲∙</a:t>
              </a:r>
              <a:r>
                <a:rPr lang="zh-TW" altLang="en-US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矽谷」政策</a:t>
              </a:r>
              <a:endParaRPr lang="en-US" altLang="zh-TW" sz="2000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24" name="Text Box 51"/>
            <p:cNvSpPr txBox="1">
              <a:spLocks noChangeArrowheads="1"/>
            </p:cNvSpPr>
            <p:nvPr/>
          </p:nvSpPr>
          <p:spPr bwMode="gray">
            <a:xfrm>
              <a:off x="3984" y="3504"/>
              <a:ext cx="1200" cy="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TW" altLang="en-US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開創中小企業</a:t>
              </a:r>
              <a:endParaRPr lang="en-US" altLang="zh-TW" sz="2000" b="1" dirty="0" smtClean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  <a:p>
              <a:r>
                <a:rPr lang="zh-TW" altLang="en-US" sz="2000" b="1" dirty="0" smtClean="0">
                  <a:latin typeface="Century Gothic" panose="020B0502020202020204" pitchFamily="34" charset="0"/>
                  <a:ea typeface="Microsoft YaHei" panose="020B0503020204020204" pitchFamily="34" charset="-122"/>
                </a:rPr>
                <a:t>穩定基業</a:t>
              </a:r>
              <a:endParaRPr lang="en-US" altLang="zh-TW" sz="2000" b="1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</p:grpSp>
      <p:sp>
        <p:nvSpPr>
          <p:cNvPr id="53" name="矩形 52"/>
          <p:cNvSpPr/>
          <p:nvPr/>
        </p:nvSpPr>
        <p:spPr>
          <a:xfrm>
            <a:off x="3518521" y="3498468"/>
            <a:ext cx="22271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對象</a:t>
            </a:r>
            <a:r>
              <a:rPr lang="en-US" altLang="zh-TW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-</a:t>
            </a:r>
          </a:p>
          <a:p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中小企業</a:t>
            </a:r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二代接班</a:t>
            </a:r>
            <a:endParaRPr lang="en-US" altLang="zh-TW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pic>
        <p:nvPicPr>
          <p:cNvPr id="55" name="圖片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546" y="908459"/>
            <a:ext cx="1117607" cy="1579995"/>
          </a:xfrm>
          <a:prstGeom prst="rect">
            <a:avLst/>
          </a:prstGeom>
        </p:spPr>
      </p:pic>
      <p:sp>
        <p:nvSpPr>
          <p:cNvPr id="56" name="圓角矩形 55"/>
          <p:cNvSpPr/>
          <p:nvPr/>
        </p:nvSpPr>
        <p:spPr>
          <a:xfrm>
            <a:off x="767226" y="5893875"/>
            <a:ext cx="7945234" cy="904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2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結合數個一般新興或網絡創業者，促進網路化，引領商業模式或是技術創新，產生更大的跨界綜效。</a:t>
            </a:r>
          </a:p>
        </p:txBody>
      </p:sp>
    </p:spTree>
    <p:extLst>
      <p:ext uri="{BB962C8B-B14F-4D97-AF65-F5344CB8AC3E}">
        <p14:creationId xmlns:p14="http://schemas.microsoft.com/office/powerpoint/2010/main" val="115057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69676" y="260648"/>
            <a:ext cx="7886700" cy="615602"/>
          </a:xfrm>
        </p:spPr>
        <p:txBody>
          <a:bodyPr/>
          <a:lstStyle/>
          <a:p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程重點</a:t>
            </a:r>
            <a:endParaRPr lang="zh-TW" altLang="en-US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grpSp>
        <p:nvGrpSpPr>
          <p:cNvPr id="5" name="组合 7174"/>
          <p:cNvGrpSpPr/>
          <p:nvPr/>
        </p:nvGrpSpPr>
        <p:grpSpPr>
          <a:xfrm>
            <a:off x="1556649" y="2048814"/>
            <a:ext cx="7479847" cy="1916130"/>
            <a:chOff x="3251200" y="1436914"/>
            <a:chExt cx="5805714" cy="1916130"/>
          </a:xfrm>
        </p:grpSpPr>
        <p:cxnSp>
          <p:nvCxnSpPr>
            <p:cNvPr id="6" name="直接连接符 38"/>
            <p:cNvCxnSpPr/>
            <p:nvPr/>
          </p:nvCxnSpPr>
          <p:spPr>
            <a:xfrm>
              <a:off x="3251200" y="1436914"/>
              <a:ext cx="5805714" cy="0"/>
            </a:xfrm>
            <a:prstGeom prst="line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39"/>
            <p:cNvCxnSpPr/>
            <p:nvPr/>
          </p:nvCxnSpPr>
          <p:spPr>
            <a:xfrm>
              <a:off x="3251200" y="2366073"/>
              <a:ext cx="5805714" cy="0"/>
            </a:xfrm>
            <a:prstGeom prst="line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40"/>
            <p:cNvCxnSpPr/>
            <p:nvPr/>
          </p:nvCxnSpPr>
          <p:spPr>
            <a:xfrm>
              <a:off x="3251200" y="3353044"/>
              <a:ext cx="5805714" cy="0"/>
            </a:xfrm>
            <a:prstGeom prst="line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组合 36"/>
          <p:cNvGrpSpPr/>
          <p:nvPr/>
        </p:nvGrpSpPr>
        <p:grpSpPr>
          <a:xfrm>
            <a:off x="643096" y="948450"/>
            <a:ext cx="3513677" cy="5432878"/>
            <a:chOff x="3416300" y="-3752850"/>
            <a:chExt cx="5359400" cy="8286750"/>
          </a:xfrm>
        </p:grpSpPr>
        <p:pic>
          <p:nvPicPr>
            <p:cNvPr id="10" name="图片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85028" y="-3565272"/>
              <a:ext cx="5021943" cy="5903614"/>
            </a:xfrm>
            <a:prstGeom prst="rect">
              <a:avLst/>
            </a:prstGeom>
          </p:spPr>
        </p:pic>
        <p:grpSp>
          <p:nvGrpSpPr>
            <p:cNvPr id="11" name="Group 4"/>
            <p:cNvGrpSpPr>
              <a:grpSpLocks noChangeAspect="1"/>
            </p:cNvGrpSpPr>
            <p:nvPr/>
          </p:nvGrpSpPr>
          <p:grpSpPr bwMode="auto">
            <a:xfrm>
              <a:off x="5003800" y="2324100"/>
              <a:ext cx="2184400" cy="2209800"/>
              <a:chOff x="3152" y="1464"/>
              <a:chExt cx="1376" cy="1392"/>
            </a:xfrm>
          </p:grpSpPr>
          <p:sp>
            <p:nvSpPr>
              <p:cNvPr id="13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3152" y="1464"/>
                <a:ext cx="1376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3152" y="1461"/>
                <a:ext cx="1376" cy="247"/>
              </a:xfrm>
              <a:prstGeom prst="rect">
                <a:avLst/>
              </a:prstGeom>
              <a:solidFill>
                <a:srgbClr val="ACDF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3257" y="1708"/>
                <a:ext cx="1145" cy="684"/>
              </a:xfrm>
              <a:prstGeom prst="rect">
                <a:avLst/>
              </a:prstGeom>
              <a:solidFill>
                <a:srgbClr val="0B9B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16" name="Freeform 7"/>
              <p:cNvSpPr>
                <a:spLocks/>
              </p:cNvSpPr>
              <p:nvPr/>
            </p:nvSpPr>
            <p:spPr bwMode="auto">
              <a:xfrm>
                <a:off x="3152" y="2392"/>
                <a:ext cx="1352" cy="461"/>
              </a:xfrm>
              <a:custGeom>
                <a:avLst/>
                <a:gdLst>
                  <a:gd name="T0" fmla="*/ 0 w 504"/>
                  <a:gd name="T1" fmla="*/ 0 h 172"/>
                  <a:gd name="T2" fmla="*/ 252 w 504"/>
                  <a:gd name="T3" fmla="*/ 172 h 172"/>
                  <a:gd name="T4" fmla="*/ 504 w 504"/>
                  <a:gd name="T5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04" h="172">
                    <a:moveTo>
                      <a:pt x="0" y="0"/>
                    </a:moveTo>
                    <a:cubicBezTo>
                      <a:pt x="0" y="46"/>
                      <a:pt x="113" y="172"/>
                      <a:pt x="252" y="172"/>
                    </a:cubicBezTo>
                    <a:cubicBezTo>
                      <a:pt x="391" y="172"/>
                      <a:pt x="504" y="46"/>
                      <a:pt x="504" y="0"/>
                    </a:cubicBezTo>
                  </a:path>
                </a:pathLst>
              </a:custGeom>
              <a:gradFill>
                <a:gsLst>
                  <a:gs pos="75000">
                    <a:srgbClr val="0DA5C9"/>
                  </a:gs>
                  <a:gs pos="0">
                    <a:srgbClr val="00589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17" name="Freeform 8"/>
              <p:cNvSpPr>
                <a:spLocks/>
              </p:cNvSpPr>
              <p:nvPr/>
            </p:nvSpPr>
            <p:spPr bwMode="auto">
              <a:xfrm>
                <a:off x="3211" y="1724"/>
                <a:ext cx="1237" cy="250"/>
              </a:xfrm>
              <a:custGeom>
                <a:avLst/>
                <a:gdLst>
                  <a:gd name="T0" fmla="*/ 17 w 461"/>
                  <a:gd name="T1" fmla="*/ 93 h 93"/>
                  <a:gd name="T2" fmla="*/ 1 w 461"/>
                  <a:gd name="T3" fmla="*/ 79 h 93"/>
                  <a:gd name="T4" fmla="*/ 14 w 461"/>
                  <a:gd name="T5" fmla="*/ 61 h 93"/>
                  <a:gd name="T6" fmla="*/ 442 w 461"/>
                  <a:gd name="T7" fmla="*/ 2 h 93"/>
                  <a:gd name="T8" fmla="*/ 460 w 461"/>
                  <a:gd name="T9" fmla="*/ 15 h 93"/>
                  <a:gd name="T10" fmla="*/ 446 w 461"/>
                  <a:gd name="T11" fmla="*/ 33 h 93"/>
                  <a:gd name="T12" fmla="*/ 19 w 461"/>
                  <a:gd name="T13" fmla="*/ 93 h 93"/>
                  <a:gd name="T14" fmla="*/ 17 w 461"/>
                  <a:gd name="T15" fmla="*/ 9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1" h="93">
                    <a:moveTo>
                      <a:pt x="17" y="93"/>
                    </a:moveTo>
                    <a:cubicBezTo>
                      <a:pt x="9" y="93"/>
                      <a:pt x="2" y="87"/>
                      <a:pt x="1" y="79"/>
                    </a:cubicBezTo>
                    <a:cubicBezTo>
                      <a:pt x="0" y="70"/>
                      <a:pt x="6" y="62"/>
                      <a:pt x="14" y="61"/>
                    </a:cubicBezTo>
                    <a:cubicBezTo>
                      <a:pt x="442" y="2"/>
                      <a:pt x="442" y="2"/>
                      <a:pt x="442" y="2"/>
                    </a:cubicBezTo>
                    <a:cubicBezTo>
                      <a:pt x="450" y="0"/>
                      <a:pt x="458" y="7"/>
                      <a:pt x="460" y="15"/>
                    </a:cubicBezTo>
                    <a:cubicBezTo>
                      <a:pt x="461" y="24"/>
                      <a:pt x="455" y="32"/>
                      <a:pt x="446" y="33"/>
                    </a:cubicBezTo>
                    <a:cubicBezTo>
                      <a:pt x="19" y="93"/>
                      <a:pt x="19" y="93"/>
                      <a:pt x="19" y="93"/>
                    </a:cubicBezTo>
                    <a:cubicBezTo>
                      <a:pt x="18" y="93"/>
                      <a:pt x="17" y="93"/>
                      <a:pt x="17" y="93"/>
                    </a:cubicBezTo>
                    <a:close/>
                  </a:path>
                </a:pathLst>
              </a:custGeom>
              <a:solidFill>
                <a:srgbClr val="ACDF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18" name="Freeform 9"/>
              <p:cNvSpPr>
                <a:spLocks/>
              </p:cNvSpPr>
              <p:nvPr/>
            </p:nvSpPr>
            <p:spPr bwMode="auto">
              <a:xfrm>
                <a:off x="3211" y="1925"/>
                <a:ext cx="1237" cy="247"/>
              </a:xfrm>
              <a:custGeom>
                <a:avLst/>
                <a:gdLst>
                  <a:gd name="T0" fmla="*/ 17 w 461"/>
                  <a:gd name="T1" fmla="*/ 92 h 92"/>
                  <a:gd name="T2" fmla="*/ 1 w 461"/>
                  <a:gd name="T3" fmla="*/ 78 h 92"/>
                  <a:gd name="T4" fmla="*/ 14 w 461"/>
                  <a:gd name="T5" fmla="*/ 60 h 92"/>
                  <a:gd name="T6" fmla="*/ 442 w 461"/>
                  <a:gd name="T7" fmla="*/ 1 h 92"/>
                  <a:gd name="T8" fmla="*/ 460 w 461"/>
                  <a:gd name="T9" fmla="*/ 14 h 92"/>
                  <a:gd name="T10" fmla="*/ 446 w 461"/>
                  <a:gd name="T11" fmla="*/ 33 h 92"/>
                  <a:gd name="T12" fmla="*/ 19 w 461"/>
                  <a:gd name="T13" fmla="*/ 92 h 92"/>
                  <a:gd name="T14" fmla="*/ 17 w 46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1" h="92">
                    <a:moveTo>
                      <a:pt x="17" y="92"/>
                    </a:moveTo>
                    <a:cubicBezTo>
                      <a:pt x="9" y="92"/>
                      <a:pt x="2" y="86"/>
                      <a:pt x="1" y="78"/>
                    </a:cubicBezTo>
                    <a:cubicBezTo>
                      <a:pt x="0" y="69"/>
                      <a:pt x="6" y="61"/>
                      <a:pt x="14" y="60"/>
                    </a:cubicBezTo>
                    <a:cubicBezTo>
                      <a:pt x="442" y="1"/>
                      <a:pt x="442" y="1"/>
                      <a:pt x="442" y="1"/>
                    </a:cubicBezTo>
                    <a:cubicBezTo>
                      <a:pt x="450" y="0"/>
                      <a:pt x="458" y="6"/>
                      <a:pt x="460" y="14"/>
                    </a:cubicBezTo>
                    <a:cubicBezTo>
                      <a:pt x="461" y="23"/>
                      <a:pt x="455" y="31"/>
                      <a:pt x="446" y="33"/>
                    </a:cubicBezTo>
                    <a:cubicBezTo>
                      <a:pt x="19" y="92"/>
                      <a:pt x="19" y="92"/>
                      <a:pt x="19" y="92"/>
                    </a:cubicBezTo>
                    <a:cubicBezTo>
                      <a:pt x="18" y="92"/>
                      <a:pt x="17" y="92"/>
                      <a:pt x="17" y="92"/>
                    </a:cubicBezTo>
                    <a:close/>
                  </a:path>
                </a:pathLst>
              </a:custGeom>
              <a:solidFill>
                <a:srgbClr val="ACDF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19" name="Freeform 10"/>
              <p:cNvSpPr>
                <a:spLocks/>
              </p:cNvSpPr>
              <p:nvPr/>
            </p:nvSpPr>
            <p:spPr bwMode="auto">
              <a:xfrm>
                <a:off x="3211" y="2124"/>
                <a:ext cx="1237" cy="246"/>
              </a:xfrm>
              <a:custGeom>
                <a:avLst/>
                <a:gdLst>
                  <a:gd name="T0" fmla="*/ 17 w 461"/>
                  <a:gd name="T1" fmla="*/ 92 h 92"/>
                  <a:gd name="T2" fmla="*/ 1 w 461"/>
                  <a:gd name="T3" fmla="*/ 78 h 92"/>
                  <a:gd name="T4" fmla="*/ 14 w 461"/>
                  <a:gd name="T5" fmla="*/ 60 h 92"/>
                  <a:gd name="T6" fmla="*/ 442 w 461"/>
                  <a:gd name="T7" fmla="*/ 1 h 92"/>
                  <a:gd name="T8" fmla="*/ 460 w 461"/>
                  <a:gd name="T9" fmla="*/ 15 h 92"/>
                  <a:gd name="T10" fmla="*/ 446 w 461"/>
                  <a:gd name="T11" fmla="*/ 33 h 92"/>
                  <a:gd name="T12" fmla="*/ 19 w 461"/>
                  <a:gd name="T13" fmla="*/ 92 h 92"/>
                  <a:gd name="T14" fmla="*/ 17 w 46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1" h="92">
                    <a:moveTo>
                      <a:pt x="17" y="92"/>
                    </a:moveTo>
                    <a:cubicBezTo>
                      <a:pt x="9" y="92"/>
                      <a:pt x="2" y="86"/>
                      <a:pt x="1" y="78"/>
                    </a:cubicBezTo>
                    <a:cubicBezTo>
                      <a:pt x="0" y="70"/>
                      <a:pt x="6" y="62"/>
                      <a:pt x="14" y="60"/>
                    </a:cubicBezTo>
                    <a:cubicBezTo>
                      <a:pt x="442" y="1"/>
                      <a:pt x="442" y="1"/>
                      <a:pt x="442" y="1"/>
                    </a:cubicBezTo>
                    <a:cubicBezTo>
                      <a:pt x="450" y="0"/>
                      <a:pt x="458" y="6"/>
                      <a:pt x="460" y="15"/>
                    </a:cubicBezTo>
                    <a:cubicBezTo>
                      <a:pt x="461" y="23"/>
                      <a:pt x="455" y="31"/>
                      <a:pt x="446" y="33"/>
                    </a:cubicBezTo>
                    <a:cubicBezTo>
                      <a:pt x="19" y="92"/>
                      <a:pt x="19" y="92"/>
                      <a:pt x="19" y="92"/>
                    </a:cubicBezTo>
                    <a:cubicBezTo>
                      <a:pt x="18" y="92"/>
                      <a:pt x="17" y="92"/>
                      <a:pt x="17" y="92"/>
                    </a:cubicBezTo>
                    <a:close/>
                  </a:path>
                </a:pathLst>
              </a:custGeom>
              <a:solidFill>
                <a:srgbClr val="ACDF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Century Gothic" panose="020B050202020202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12" name="Freeform 29"/>
            <p:cNvSpPr>
              <a:spLocks noEditPoints="1"/>
            </p:cNvSpPr>
            <p:nvPr/>
          </p:nvSpPr>
          <p:spPr bwMode="auto">
            <a:xfrm>
              <a:off x="3416300" y="-3752850"/>
              <a:ext cx="5359400" cy="6191250"/>
            </a:xfrm>
            <a:custGeom>
              <a:avLst/>
              <a:gdLst>
                <a:gd name="T0" fmla="*/ 638 w 1263"/>
                <a:gd name="T1" fmla="*/ 68 h 1459"/>
                <a:gd name="T2" fmla="*/ 1195 w 1263"/>
                <a:gd name="T3" fmla="*/ 646 h 1459"/>
                <a:gd name="T4" fmla="*/ 1053 w 1263"/>
                <a:gd name="T5" fmla="*/ 1008 h 1459"/>
                <a:gd name="T6" fmla="*/ 952 w 1263"/>
                <a:gd name="T7" fmla="*/ 1248 h 1459"/>
                <a:gd name="T8" fmla="*/ 884 w 1263"/>
                <a:gd name="T9" fmla="*/ 1391 h 1459"/>
                <a:gd name="T10" fmla="*/ 632 w 1263"/>
                <a:gd name="T11" fmla="*/ 1391 h 1459"/>
                <a:gd name="T12" fmla="*/ 380 w 1263"/>
                <a:gd name="T13" fmla="*/ 1391 h 1459"/>
                <a:gd name="T14" fmla="*/ 311 w 1263"/>
                <a:gd name="T15" fmla="*/ 1248 h 1459"/>
                <a:gd name="T16" fmla="*/ 210 w 1263"/>
                <a:gd name="T17" fmla="*/ 1008 h 1459"/>
                <a:gd name="T18" fmla="*/ 68 w 1263"/>
                <a:gd name="T19" fmla="*/ 646 h 1459"/>
                <a:gd name="T20" fmla="*/ 632 w 1263"/>
                <a:gd name="T21" fmla="*/ 68 h 1459"/>
                <a:gd name="T22" fmla="*/ 638 w 1263"/>
                <a:gd name="T23" fmla="*/ 68 h 1459"/>
                <a:gd name="T24" fmla="*/ 638 w 1263"/>
                <a:gd name="T25" fmla="*/ 0 h 1459"/>
                <a:gd name="T26" fmla="*/ 638 w 1263"/>
                <a:gd name="T27" fmla="*/ 68 h 1459"/>
                <a:gd name="T28" fmla="*/ 638 w 1263"/>
                <a:gd name="T29" fmla="*/ 0 h 1459"/>
                <a:gd name="T30" fmla="*/ 631 w 1263"/>
                <a:gd name="T31" fmla="*/ 0 h 1459"/>
                <a:gd name="T32" fmla="*/ 439 w 1263"/>
                <a:gd name="T33" fmla="*/ 31 h 1459"/>
                <a:gd name="T34" fmla="*/ 233 w 1263"/>
                <a:gd name="T35" fmla="*/ 135 h 1459"/>
                <a:gd name="T36" fmla="*/ 67 w 1263"/>
                <a:gd name="T37" fmla="*/ 336 h 1459"/>
                <a:gd name="T38" fmla="*/ 0 w 1263"/>
                <a:gd name="T39" fmla="*/ 646 h 1459"/>
                <a:gd name="T40" fmla="*/ 159 w 1263"/>
                <a:gd name="T41" fmla="*/ 1053 h 1459"/>
                <a:gd name="T42" fmla="*/ 239 w 1263"/>
                <a:gd name="T43" fmla="*/ 1188 h 1459"/>
                <a:gd name="T44" fmla="*/ 245 w 1263"/>
                <a:gd name="T45" fmla="*/ 1233 h 1459"/>
                <a:gd name="T46" fmla="*/ 245 w 1263"/>
                <a:gd name="T47" fmla="*/ 1233 h 1459"/>
                <a:gd name="T48" fmla="*/ 244 w 1263"/>
                <a:gd name="T49" fmla="*/ 1236 h 1459"/>
                <a:gd name="T50" fmla="*/ 273 w 1263"/>
                <a:gd name="T51" fmla="*/ 1399 h 1459"/>
                <a:gd name="T52" fmla="*/ 369 w 1263"/>
                <a:gd name="T53" fmla="*/ 1458 h 1459"/>
                <a:gd name="T54" fmla="*/ 374 w 1263"/>
                <a:gd name="T55" fmla="*/ 1459 h 1459"/>
                <a:gd name="T56" fmla="*/ 380 w 1263"/>
                <a:gd name="T57" fmla="*/ 1459 h 1459"/>
                <a:gd name="T58" fmla="*/ 632 w 1263"/>
                <a:gd name="T59" fmla="*/ 1459 h 1459"/>
                <a:gd name="T60" fmla="*/ 884 w 1263"/>
                <a:gd name="T61" fmla="*/ 1459 h 1459"/>
                <a:gd name="T62" fmla="*/ 889 w 1263"/>
                <a:gd name="T63" fmla="*/ 1459 h 1459"/>
                <a:gd name="T64" fmla="*/ 895 w 1263"/>
                <a:gd name="T65" fmla="*/ 1458 h 1459"/>
                <a:gd name="T66" fmla="*/ 991 w 1263"/>
                <a:gd name="T67" fmla="*/ 1399 h 1459"/>
                <a:gd name="T68" fmla="*/ 1019 w 1263"/>
                <a:gd name="T69" fmla="*/ 1236 h 1459"/>
                <a:gd name="T70" fmla="*/ 1018 w 1263"/>
                <a:gd name="T71" fmla="*/ 1233 h 1459"/>
                <a:gd name="T72" fmla="*/ 1018 w 1263"/>
                <a:gd name="T73" fmla="*/ 1232 h 1459"/>
                <a:gd name="T74" fmla="*/ 1024 w 1263"/>
                <a:gd name="T75" fmla="*/ 1187 h 1459"/>
                <a:gd name="T76" fmla="*/ 1104 w 1263"/>
                <a:gd name="T77" fmla="*/ 1053 h 1459"/>
                <a:gd name="T78" fmla="*/ 1263 w 1263"/>
                <a:gd name="T79" fmla="*/ 646 h 1459"/>
                <a:gd name="T80" fmla="*/ 1035 w 1263"/>
                <a:gd name="T81" fmla="*/ 138 h 1459"/>
                <a:gd name="T82" fmla="*/ 638 w 1263"/>
                <a:gd name="T83" fmla="*/ 0 h 1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63" h="1459">
                  <a:moveTo>
                    <a:pt x="638" y="68"/>
                  </a:moveTo>
                  <a:cubicBezTo>
                    <a:pt x="841" y="68"/>
                    <a:pt x="1195" y="203"/>
                    <a:pt x="1195" y="646"/>
                  </a:cubicBezTo>
                  <a:cubicBezTo>
                    <a:pt x="1195" y="744"/>
                    <a:pt x="1180" y="863"/>
                    <a:pt x="1053" y="1008"/>
                  </a:cubicBezTo>
                  <a:cubicBezTo>
                    <a:pt x="925" y="1154"/>
                    <a:pt x="952" y="1248"/>
                    <a:pt x="952" y="1248"/>
                  </a:cubicBezTo>
                  <a:cubicBezTo>
                    <a:pt x="952" y="1248"/>
                    <a:pt x="976" y="1376"/>
                    <a:pt x="884" y="1391"/>
                  </a:cubicBezTo>
                  <a:cubicBezTo>
                    <a:pt x="632" y="1391"/>
                    <a:pt x="632" y="1391"/>
                    <a:pt x="632" y="1391"/>
                  </a:cubicBezTo>
                  <a:cubicBezTo>
                    <a:pt x="380" y="1391"/>
                    <a:pt x="380" y="1391"/>
                    <a:pt x="380" y="1391"/>
                  </a:cubicBezTo>
                  <a:cubicBezTo>
                    <a:pt x="288" y="1376"/>
                    <a:pt x="311" y="1248"/>
                    <a:pt x="311" y="1248"/>
                  </a:cubicBezTo>
                  <a:cubicBezTo>
                    <a:pt x="311" y="1248"/>
                    <a:pt x="337" y="1155"/>
                    <a:pt x="210" y="1008"/>
                  </a:cubicBezTo>
                  <a:cubicBezTo>
                    <a:pt x="75" y="851"/>
                    <a:pt x="68" y="744"/>
                    <a:pt x="68" y="646"/>
                  </a:cubicBezTo>
                  <a:cubicBezTo>
                    <a:pt x="68" y="195"/>
                    <a:pt x="430" y="71"/>
                    <a:pt x="632" y="68"/>
                  </a:cubicBezTo>
                  <a:cubicBezTo>
                    <a:pt x="634" y="68"/>
                    <a:pt x="636" y="68"/>
                    <a:pt x="638" y="68"/>
                  </a:cubicBezTo>
                  <a:moveTo>
                    <a:pt x="638" y="0"/>
                  </a:moveTo>
                  <a:cubicBezTo>
                    <a:pt x="638" y="68"/>
                    <a:pt x="638" y="68"/>
                    <a:pt x="638" y="68"/>
                  </a:cubicBezTo>
                  <a:cubicBezTo>
                    <a:pt x="638" y="0"/>
                    <a:pt x="638" y="0"/>
                    <a:pt x="638" y="0"/>
                  </a:cubicBezTo>
                  <a:cubicBezTo>
                    <a:pt x="635" y="0"/>
                    <a:pt x="633" y="0"/>
                    <a:pt x="631" y="0"/>
                  </a:cubicBezTo>
                  <a:cubicBezTo>
                    <a:pt x="568" y="1"/>
                    <a:pt x="502" y="12"/>
                    <a:pt x="439" y="31"/>
                  </a:cubicBezTo>
                  <a:cubicBezTo>
                    <a:pt x="362" y="54"/>
                    <a:pt x="293" y="89"/>
                    <a:pt x="233" y="135"/>
                  </a:cubicBezTo>
                  <a:cubicBezTo>
                    <a:pt x="162" y="189"/>
                    <a:pt x="106" y="257"/>
                    <a:pt x="67" y="336"/>
                  </a:cubicBezTo>
                  <a:cubicBezTo>
                    <a:pt x="23" y="426"/>
                    <a:pt x="0" y="530"/>
                    <a:pt x="0" y="646"/>
                  </a:cubicBezTo>
                  <a:cubicBezTo>
                    <a:pt x="0" y="759"/>
                    <a:pt x="12" y="882"/>
                    <a:pt x="159" y="1053"/>
                  </a:cubicBezTo>
                  <a:cubicBezTo>
                    <a:pt x="210" y="1112"/>
                    <a:pt x="231" y="1159"/>
                    <a:pt x="239" y="1188"/>
                  </a:cubicBezTo>
                  <a:cubicBezTo>
                    <a:pt x="247" y="1214"/>
                    <a:pt x="245" y="1230"/>
                    <a:pt x="245" y="1233"/>
                  </a:cubicBezTo>
                  <a:cubicBezTo>
                    <a:pt x="245" y="1233"/>
                    <a:pt x="245" y="1233"/>
                    <a:pt x="245" y="1233"/>
                  </a:cubicBezTo>
                  <a:cubicBezTo>
                    <a:pt x="244" y="1236"/>
                    <a:pt x="244" y="1236"/>
                    <a:pt x="244" y="1236"/>
                  </a:cubicBezTo>
                  <a:cubicBezTo>
                    <a:pt x="241" y="1252"/>
                    <a:pt x="229" y="1336"/>
                    <a:pt x="273" y="1399"/>
                  </a:cubicBezTo>
                  <a:cubicBezTo>
                    <a:pt x="295" y="1431"/>
                    <a:pt x="328" y="1451"/>
                    <a:pt x="369" y="1458"/>
                  </a:cubicBezTo>
                  <a:cubicBezTo>
                    <a:pt x="374" y="1459"/>
                    <a:pt x="374" y="1459"/>
                    <a:pt x="374" y="1459"/>
                  </a:cubicBezTo>
                  <a:cubicBezTo>
                    <a:pt x="380" y="1459"/>
                    <a:pt x="380" y="1459"/>
                    <a:pt x="380" y="1459"/>
                  </a:cubicBezTo>
                  <a:cubicBezTo>
                    <a:pt x="632" y="1459"/>
                    <a:pt x="632" y="1459"/>
                    <a:pt x="632" y="1459"/>
                  </a:cubicBezTo>
                  <a:cubicBezTo>
                    <a:pt x="884" y="1459"/>
                    <a:pt x="884" y="1459"/>
                    <a:pt x="884" y="1459"/>
                  </a:cubicBezTo>
                  <a:cubicBezTo>
                    <a:pt x="889" y="1459"/>
                    <a:pt x="889" y="1459"/>
                    <a:pt x="889" y="1459"/>
                  </a:cubicBezTo>
                  <a:cubicBezTo>
                    <a:pt x="895" y="1458"/>
                    <a:pt x="895" y="1458"/>
                    <a:pt x="895" y="1458"/>
                  </a:cubicBezTo>
                  <a:cubicBezTo>
                    <a:pt x="935" y="1451"/>
                    <a:pt x="968" y="1431"/>
                    <a:pt x="991" y="1399"/>
                  </a:cubicBezTo>
                  <a:cubicBezTo>
                    <a:pt x="1035" y="1336"/>
                    <a:pt x="1022" y="1252"/>
                    <a:pt x="1019" y="1236"/>
                  </a:cubicBezTo>
                  <a:cubicBezTo>
                    <a:pt x="1018" y="1233"/>
                    <a:pt x="1018" y="1233"/>
                    <a:pt x="1018" y="1233"/>
                  </a:cubicBezTo>
                  <a:cubicBezTo>
                    <a:pt x="1018" y="1232"/>
                    <a:pt x="1018" y="1232"/>
                    <a:pt x="1018" y="1232"/>
                  </a:cubicBezTo>
                  <a:cubicBezTo>
                    <a:pt x="1018" y="1229"/>
                    <a:pt x="1016" y="1213"/>
                    <a:pt x="1024" y="1187"/>
                  </a:cubicBezTo>
                  <a:cubicBezTo>
                    <a:pt x="1032" y="1158"/>
                    <a:pt x="1052" y="1112"/>
                    <a:pt x="1104" y="1053"/>
                  </a:cubicBezTo>
                  <a:cubicBezTo>
                    <a:pt x="1244" y="893"/>
                    <a:pt x="1263" y="758"/>
                    <a:pt x="1263" y="646"/>
                  </a:cubicBezTo>
                  <a:cubicBezTo>
                    <a:pt x="1263" y="374"/>
                    <a:pt x="1139" y="219"/>
                    <a:pt x="1035" y="138"/>
                  </a:cubicBezTo>
                  <a:cubicBezTo>
                    <a:pt x="925" y="51"/>
                    <a:pt x="776" y="0"/>
                    <a:pt x="638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latin typeface="Century Gothic" panose="020B0502020202020204" pitchFamily="34" charset="0"/>
                <a:ea typeface="Microsoft YaHei" panose="020B0503020204020204" pitchFamily="34" charset="-122"/>
              </a:endParaRPr>
            </a:p>
          </p:txBody>
        </p:sp>
      </p:grpSp>
      <p:sp>
        <p:nvSpPr>
          <p:cNvPr id="20" name="文本框 42"/>
          <p:cNvSpPr txBox="1"/>
          <p:nvPr/>
        </p:nvSpPr>
        <p:spPr>
          <a:xfrm>
            <a:off x="4210233" y="1726480"/>
            <a:ext cx="150874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創業實作</a:t>
            </a:r>
            <a:r>
              <a:rPr lang="en-US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二</a:t>
            </a:r>
            <a:r>
              <a:rPr lang="en-US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2" name="文本框 44"/>
          <p:cNvSpPr txBox="1"/>
          <p:nvPr/>
        </p:nvSpPr>
        <p:spPr>
          <a:xfrm>
            <a:off x="8100392" y="1577822"/>
            <a:ext cx="111280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AFC01D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6</a:t>
            </a:r>
            <a:r>
              <a:rPr lang="zh-TW" altLang="en-US" sz="2800" dirty="0" smtClean="0">
                <a:solidFill>
                  <a:srgbClr val="AFC01D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學分</a:t>
            </a:r>
            <a:endParaRPr lang="en-US" altLang="zh-CN" sz="2800" dirty="0">
              <a:solidFill>
                <a:srgbClr val="AFC01D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3" name="文本框 45"/>
          <p:cNvSpPr txBox="1"/>
          <p:nvPr/>
        </p:nvSpPr>
        <p:spPr>
          <a:xfrm>
            <a:off x="4210239" y="2633801"/>
            <a:ext cx="150874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創業實作</a:t>
            </a:r>
            <a:r>
              <a:rPr lang="en-US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5" name="文本框 47"/>
          <p:cNvSpPr txBox="1"/>
          <p:nvPr/>
        </p:nvSpPr>
        <p:spPr>
          <a:xfrm>
            <a:off x="8067707" y="2485143"/>
            <a:ext cx="111280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FF5B45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2</a:t>
            </a:r>
            <a:r>
              <a:rPr lang="zh-TW" altLang="en-US" sz="2800" dirty="0" smtClean="0">
                <a:solidFill>
                  <a:srgbClr val="FF5B45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學分</a:t>
            </a:r>
            <a:endParaRPr lang="en-US" altLang="zh-CN" sz="2800" dirty="0">
              <a:solidFill>
                <a:srgbClr val="FF5B45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6" name="文本框 48"/>
          <p:cNvSpPr txBox="1"/>
          <p:nvPr/>
        </p:nvSpPr>
        <p:spPr>
          <a:xfrm>
            <a:off x="4410607" y="3636523"/>
            <a:ext cx="110799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創業入門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8" name="文本框 50"/>
          <p:cNvSpPr txBox="1"/>
          <p:nvPr/>
        </p:nvSpPr>
        <p:spPr>
          <a:xfrm>
            <a:off x="8065126" y="3487865"/>
            <a:ext cx="111280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EF3522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2</a:t>
            </a:r>
            <a:r>
              <a:rPr lang="zh-TW" altLang="en-US" sz="2800" dirty="0" smtClean="0">
                <a:solidFill>
                  <a:srgbClr val="EF3522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學分</a:t>
            </a:r>
            <a:endParaRPr lang="en-US" altLang="zh-CN" sz="2800" dirty="0">
              <a:solidFill>
                <a:srgbClr val="EF3522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9" name="文本框 51"/>
          <p:cNvSpPr txBox="1"/>
          <p:nvPr/>
        </p:nvSpPr>
        <p:spPr>
          <a:xfrm>
            <a:off x="1484126" y="1085081"/>
            <a:ext cx="178787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作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二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0" name="文本框 52"/>
          <p:cNvSpPr txBox="1"/>
          <p:nvPr/>
        </p:nvSpPr>
        <p:spPr>
          <a:xfrm>
            <a:off x="1432211" y="1588730"/>
            <a:ext cx="213167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延續商業實作</a:t>
            </a:r>
            <a:r>
              <a:rPr lang="en-US" altLang="zh-TW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將</a:t>
            </a:r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發想創意</a:t>
            </a:r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商</a:t>
            </a:r>
            <a:endParaRPr lang="en-US" altLang="zh-TW" sz="1000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  <a:p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品</a:t>
            </a:r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服務化為</a:t>
            </a:r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實際</a:t>
            </a:r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商業化</a:t>
            </a:r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行為之</a:t>
            </a:r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實作</a:t>
            </a:r>
            <a:endParaRPr lang="zh-CN" altLang="en-US" sz="1000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1" name="文本框 53"/>
          <p:cNvSpPr txBox="1"/>
          <p:nvPr/>
        </p:nvSpPr>
        <p:spPr>
          <a:xfrm>
            <a:off x="1484126" y="2013496"/>
            <a:ext cx="178787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作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3" name="文本框 55"/>
          <p:cNvSpPr txBox="1"/>
          <p:nvPr/>
        </p:nvSpPr>
        <p:spPr>
          <a:xfrm>
            <a:off x="1484126" y="2890979"/>
            <a:ext cx="178787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創業入門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5" name="文本框 57"/>
          <p:cNvSpPr txBox="1"/>
          <p:nvPr/>
        </p:nvSpPr>
        <p:spPr>
          <a:xfrm>
            <a:off x="1484126" y="4061948"/>
            <a:ext cx="1787870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TW" altLang="en-US" sz="15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創業實務微學程</a:t>
            </a:r>
            <a:endParaRPr lang="en-US" altLang="zh-CN" sz="1500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4" name="文本框 52"/>
          <p:cNvSpPr txBox="1"/>
          <p:nvPr/>
        </p:nvSpPr>
        <p:spPr>
          <a:xfrm>
            <a:off x="1001909" y="2524834"/>
            <a:ext cx="270599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擬定創意商品</a:t>
            </a:r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計畫</a:t>
            </a:r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並進行</a:t>
            </a:r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提案</a:t>
            </a:r>
            <a:r>
              <a:rPr lang="en-US" altLang="zh-TW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en-US" altLang="zh-TW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Rocket pitch</a:t>
            </a:r>
            <a:r>
              <a:rPr lang="en-US" altLang="zh-TW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爭取</a:t>
            </a:r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計畫</a:t>
            </a:r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成為實際</a:t>
            </a:r>
            <a:r>
              <a:rPr lang="zh-TW" altLang="en-US" sz="10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商業運機會</a:t>
            </a:r>
          </a:p>
        </p:txBody>
      </p:sp>
      <p:sp>
        <p:nvSpPr>
          <p:cNvPr id="56" name="圆角矩形 33"/>
          <p:cNvSpPr/>
          <p:nvPr/>
        </p:nvSpPr>
        <p:spPr>
          <a:xfrm>
            <a:off x="4037635" y="4162535"/>
            <a:ext cx="4707154" cy="1426705"/>
          </a:xfrm>
          <a:prstGeom prst="roundRect">
            <a:avLst/>
          </a:prstGeom>
          <a:noFill/>
          <a:ln w="28575">
            <a:solidFill>
              <a:srgbClr val="DC1F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7" name="内容占位符 2"/>
          <p:cNvSpPr>
            <a:spLocks/>
          </p:cNvSpPr>
          <p:nvPr/>
        </p:nvSpPr>
        <p:spPr bwMode="auto">
          <a:xfrm>
            <a:off x="4211960" y="4320523"/>
            <a:ext cx="439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透過創業入門基礎課程提供創業相關知識，建立學生建立創業的興趣與正確觀念未來延伸至創業實作</a:t>
            </a:r>
            <a:r>
              <a:rPr lang="en-US" altLang="zh-TW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en-US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及創業實作</a:t>
            </a:r>
            <a:r>
              <a:rPr lang="en-US" altLang="zh-TW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二</a:t>
            </a:r>
            <a:r>
              <a:rPr lang="en-US" altLang="zh-TW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en-US" sz="1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讓構想提案具體化並實際參作讓構想化為商業行為的實作過程。</a:t>
            </a:r>
            <a:endParaRPr lang="en-US" altLang="zh-TW" sz="1600" b="1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8" name="文本框 52"/>
          <p:cNvSpPr txBox="1"/>
          <p:nvPr/>
        </p:nvSpPr>
        <p:spPr>
          <a:xfrm>
            <a:off x="1360203" y="3433936"/>
            <a:ext cx="213167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10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提供創業相關知識，建立創業興趣及正確觀念，培養基本創業能力</a:t>
            </a:r>
            <a:endParaRPr lang="en-US" altLang="zh-TW" sz="1000" dirty="0" smtClean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352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1684" y="188640"/>
            <a:ext cx="7886700" cy="615602"/>
          </a:xfrm>
        </p:spPr>
        <p:txBody>
          <a:bodyPr/>
          <a:lstStyle/>
          <a:p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程重點</a:t>
            </a:r>
            <a:endParaRPr lang="zh-TW" altLang="en-US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43" name="文本框 8"/>
          <p:cNvSpPr txBox="1"/>
          <p:nvPr/>
        </p:nvSpPr>
        <p:spPr>
          <a:xfrm>
            <a:off x="4499992" y="1412776"/>
            <a:ext cx="3748163" cy="20313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創業精神與管理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創意發想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商業模式與價值主張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市場測試與評估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科技創新與創業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創業財務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創業企劃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創業育成與輔導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創業家講座</a:t>
            </a:r>
          </a:p>
        </p:txBody>
      </p:sp>
      <p:sp>
        <p:nvSpPr>
          <p:cNvPr id="44" name="文本框 11"/>
          <p:cNvSpPr txBox="1"/>
          <p:nvPr/>
        </p:nvSpPr>
        <p:spPr>
          <a:xfrm>
            <a:off x="4469729" y="1052736"/>
            <a:ext cx="3342631" cy="400110"/>
          </a:xfrm>
          <a:prstGeom prst="rect">
            <a:avLst/>
          </a:prstGeom>
          <a:solidFill>
            <a:srgbClr val="F3A30D"/>
          </a:solidFill>
        </p:spPr>
        <p:txBody>
          <a:bodyPr wrap="square" rtlCol="0" anchor="ctr">
            <a:spAutoFit/>
          </a:bodyPr>
          <a:lstStyle/>
          <a:p>
            <a:pPr algn="r"/>
            <a:r>
              <a:rPr lang="zh-TW" altLang="en-US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課程大綱</a:t>
            </a:r>
            <a:endParaRPr lang="en-US" altLang="zh-CN" sz="2000" dirty="0">
              <a:solidFill>
                <a:schemeClr val="bg1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46" name="文本框 13"/>
          <p:cNvSpPr txBox="1"/>
          <p:nvPr/>
        </p:nvSpPr>
        <p:spPr>
          <a:xfrm>
            <a:off x="4527951" y="4580775"/>
            <a:ext cx="3748163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本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課程由多位老師擔任，主要為給修課學生各個面向的商業與創業常識或知識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最後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兩週邀請創業家與學生對談</a:t>
            </a:r>
          </a:p>
        </p:txBody>
      </p:sp>
      <p:sp>
        <p:nvSpPr>
          <p:cNvPr id="50" name="文本框 17"/>
          <p:cNvSpPr txBox="1"/>
          <p:nvPr/>
        </p:nvSpPr>
        <p:spPr>
          <a:xfrm>
            <a:off x="1248541" y="1052736"/>
            <a:ext cx="2376125" cy="400110"/>
          </a:xfrm>
          <a:prstGeom prst="rect">
            <a:avLst/>
          </a:prstGeom>
          <a:solidFill>
            <a:srgbClr val="F3A30D"/>
          </a:solidFill>
        </p:spPr>
        <p:txBody>
          <a:bodyPr wrap="square" rtlCol="0" anchor="ctr">
            <a:spAutoFit/>
          </a:bodyPr>
          <a:lstStyle>
            <a:defPPr>
              <a:defRPr lang="zh-TW"/>
            </a:defPPr>
            <a:lvl1pPr algn="r">
              <a:defRPr sz="2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課程目標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5" name="标题 1"/>
          <p:cNvSpPr txBox="1">
            <a:spLocks/>
          </p:cNvSpPr>
          <p:nvPr/>
        </p:nvSpPr>
        <p:spPr>
          <a:xfrm>
            <a:off x="-176290" y="817416"/>
            <a:ext cx="1409700" cy="28749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苹方 特粗" panose="020B0800000000000000" pitchFamily="34" charset="-122"/>
                <a:ea typeface="苹方 特粗" panose="020B0800000000000000" pitchFamily="34" charset="-122"/>
                <a:cs typeface="+mj-cs"/>
              </a:defRPr>
            </a:lvl1pPr>
          </a:lstStyle>
          <a:p>
            <a:r>
              <a:rPr lang="en-US" altLang="zh-CN" sz="23900" dirty="0">
                <a:gradFill>
                  <a:gsLst>
                    <a:gs pos="0">
                      <a:srgbClr val="F3A60D"/>
                    </a:gs>
                    <a:gs pos="70000">
                      <a:srgbClr val="F2650E"/>
                    </a:gs>
                  </a:gsLst>
                  <a:path path="circle">
                    <a:fillToRect l="50000" t="50000" r="50000" b="50000"/>
                  </a:path>
                </a:gradFill>
                <a:latin typeface="Century Gothic" panose="020B0502020202020204" pitchFamily="34" charset="0"/>
                <a:ea typeface="Microsoft YaHei" panose="020B0503020204020204" pitchFamily="34" charset="-122"/>
              </a:rPr>
              <a:t>1</a:t>
            </a:r>
            <a:endParaRPr lang="zh-CN" altLang="en-US" sz="23900" dirty="0">
              <a:gradFill>
                <a:gsLst>
                  <a:gs pos="0">
                    <a:srgbClr val="F3A60D"/>
                  </a:gs>
                  <a:gs pos="70000">
                    <a:srgbClr val="F2650E"/>
                  </a:gs>
                </a:gsLst>
                <a:path path="circle">
                  <a:fillToRect l="50000" t="50000" r="50000" b="50000"/>
                </a:path>
              </a:gra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6" name="文本框 19"/>
          <p:cNvSpPr txBox="1"/>
          <p:nvPr/>
        </p:nvSpPr>
        <p:spPr>
          <a:xfrm>
            <a:off x="6125566" y="371864"/>
            <a:ext cx="203132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TW" altLang="en-US" sz="3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創業入門</a:t>
            </a:r>
            <a:endParaRPr lang="en-US" altLang="zh-CN" sz="3600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7" name="文本框 27"/>
          <p:cNvSpPr txBox="1"/>
          <p:nvPr/>
        </p:nvSpPr>
        <p:spPr>
          <a:xfrm>
            <a:off x="1266129" y="1628800"/>
            <a:ext cx="2664399" cy="249299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zh-TW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本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課程為創業基礎課程，目的為提供創業相關知識，使同學建立對創業的興趣與正確觀念，培養基本的創業能力。透過前後連貫的課程，讓同學能夠設定正確的創業心態、發展創業的創意、尋找適當的商業模式、評估市場可行性、以及了解衡量財務狀況與績效。最後透過企劃的撰寫與創業家的開示，引導學生往創業的方向邁進</a:t>
            </a:r>
            <a:r>
              <a:rPr lang="zh-TW" altLang="zh-TW" sz="16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。</a:t>
            </a:r>
          </a:p>
        </p:txBody>
      </p:sp>
      <p:sp>
        <p:nvSpPr>
          <p:cNvPr id="61" name="文本框 11"/>
          <p:cNvSpPr txBox="1"/>
          <p:nvPr/>
        </p:nvSpPr>
        <p:spPr>
          <a:xfrm>
            <a:off x="4499992" y="4109010"/>
            <a:ext cx="3342631" cy="400110"/>
          </a:xfrm>
          <a:prstGeom prst="rect">
            <a:avLst/>
          </a:prstGeom>
          <a:solidFill>
            <a:srgbClr val="F3A30D"/>
          </a:solidFill>
        </p:spPr>
        <p:txBody>
          <a:bodyPr wrap="square" rtlCol="0" anchor="ctr">
            <a:spAutoFit/>
          </a:bodyPr>
          <a:lstStyle/>
          <a:p>
            <a:pPr algn="r"/>
            <a:r>
              <a:rPr lang="zh-TW" altLang="en-US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課程設計</a:t>
            </a:r>
            <a:endParaRPr lang="en-US" altLang="zh-CN" sz="2000" dirty="0">
              <a:solidFill>
                <a:schemeClr val="bg1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2" name="文本框 17"/>
          <p:cNvSpPr txBox="1"/>
          <p:nvPr/>
        </p:nvSpPr>
        <p:spPr>
          <a:xfrm>
            <a:off x="1331640" y="4109010"/>
            <a:ext cx="2376125" cy="400110"/>
          </a:xfrm>
          <a:prstGeom prst="rect">
            <a:avLst/>
          </a:prstGeom>
          <a:solidFill>
            <a:srgbClr val="F3A30D"/>
          </a:solidFill>
        </p:spPr>
        <p:txBody>
          <a:bodyPr wrap="square" rtlCol="0" anchor="ctr">
            <a:spAutoFit/>
          </a:bodyPr>
          <a:lstStyle>
            <a:defPPr>
              <a:defRPr lang="zh-TW"/>
            </a:defPPr>
            <a:lvl1pPr algn="r">
              <a:defRPr sz="2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r>
              <a:rPr lang="en-US" altLang="zh-CN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2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學分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40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141684" y="188640"/>
            <a:ext cx="7886700" cy="615602"/>
          </a:xfrm>
        </p:spPr>
        <p:txBody>
          <a:bodyPr/>
          <a:lstStyle/>
          <a:p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程重點</a:t>
            </a:r>
            <a:endParaRPr lang="zh-TW" altLang="en-US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4" name="文本框 8"/>
          <p:cNvSpPr txBox="1"/>
          <p:nvPr/>
        </p:nvSpPr>
        <p:spPr>
          <a:xfrm>
            <a:off x="5000301" y="1406967"/>
            <a:ext cx="3748163" cy="16619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配合創業入門的課程內容，逐步發展創業小組的各階段工作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自身可運用資源的探索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腦力激盪與創意發想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市場資料收集與評估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創業活動企劃撰寫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創業提案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Rocket pitch</a:t>
            </a:r>
            <a:endParaRPr lang="zh-TW" altLang="zh-TW" sz="1400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5" name="文本框 11"/>
          <p:cNvSpPr txBox="1"/>
          <p:nvPr/>
        </p:nvSpPr>
        <p:spPr>
          <a:xfrm>
            <a:off x="4970038" y="1052736"/>
            <a:ext cx="3342631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r"/>
            <a:r>
              <a:rPr lang="zh-TW" altLang="en-US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課程大綱</a:t>
            </a:r>
            <a:endParaRPr lang="en-US" altLang="zh-CN" sz="2000" dirty="0">
              <a:solidFill>
                <a:schemeClr val="bg1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6" name="文本框 12"/>
          <p:cNvSpPr txBox="1"/>
          <p:nvPr/>
        </p:nvSpPr>
        <p:spPr>
          <a:xfrm>
            <a:off x="4941763" y="2996952"/>
            <a:ext cx="3342631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r"/>
            <a:r>
              <a:rPr lang="zh-TW" altLang="en-US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課程設計</a:t>
            </a:r>
            <a:endParaRPr lang="en-US" altLang="zh-CN" sz="2000" dirty="0">
              <a:solidFill>
                <a:schemeClr val="bg1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7" name="文本框 13"/>
          <p:cNvSpPr txBox="1"/>
          <p:nvPr/>
        </p:nvSpPr>
        <p:spPr>
          <a:xfrm>
            <a:off x="5000301" y="3464714"/>
            <a:ext cx="3748163" cy="31085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3-4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位具備不同背景的學生組成創意發想團隊，一班約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10-15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組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本課程採每週固定時間與地點與創業團隊聚會研討，透過腦力激盪，研擬出擬銷售的商品或服務，並與由輔導老師協助督導</a:t>
            </a:r>
            <a:r>
              <a:rPr lang="zh-TW" altLang="zh-TW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。撰寫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創業企劃書，詳述商品或服務特性、市場定位、行銷計畫、預估財務績效等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學期末時，由教師與專家</a:t>
            </a:r>
            <a:r>
              <a:rPr lang="zh-TW" altLang="zh-TW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組</a:t>
            </a:r>
            <a:r>
              <a:rPr lang="zh-TW" altLang="en-US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成</a:t>
            </a:r>
            <a:r>
              <a:rPr lang="zh-TW" altLang="zh-TW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投資人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評審</a:t>
            </a:r>
            <a:r>
              <a:rPr lang="zh-TW" altLang="zh-TW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團，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向進行提案簡報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Rocket pitch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，說明所提商品或服務的特性。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投資人評審團選出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5-6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隊進入第二階段，於創業實作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二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的課程中，由學校提供定額的創業資金，讓學生得以實際成立創業團隊以實踐其創業計畫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748850" y="1052736"/>
            <a:ext cx="2376125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>
            <a:defPPr>
              <a:defRPr lang="zh-TW"/>
            </a:defPPr>
            <a:lvl1pPr algn="r">
              <a:defRPr sz="2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課程目標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9" name="标题 1"/>
          <p:cNvSpPr txBox="1">
            <a:spLocks/>
          </p:cNvSpPr>
          <p:nvPr/>
        </p:nvSpPr>
        <p:spPr>
          <a:xfrm>
            <a:off x="-36512" y="914139"/>
            <a:ext cx="1409700" cy="28749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苹方 特粗" panose="020B0800000000000000" pitchFamily="34" charset="-122"/>
                <a:ea typeface="苹方 特粗" panose="020B0800000000000000" pitchFamily="34" charset="-122"/>
                <a:cs typeface="+mj-cs"/>
              </a:defRPr>
            </a:lvl1pPr>
          </a:lstStyle>
          <a:p>
            <a:r>
              <a:rPr lang="en-US" altLang="zh-CN" sz="23900" dirty="0" smtClean="0">
                <a:solidFill>
                  <a:srgbClr val="0070C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2</a:t>
            </a:r>
            <a:endParaRPr lang="zh-CN" altLang="en-US" sz="23900" dirty="0">
              <a:solidFill>
                <a:srgbClr val="0070C0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715194" y="371864"/>
            <a:ext cx="2852064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TW" altLang="en-US" sz="3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創業實作</a:t>
            </a:r>
            <a:r>
              <a:rPr lang="en-US" altLang="zh-TW" sz="3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sz="3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sz="3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endParaRPr lang="en-US" altLang="zh-CN" sz="3600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1" name="文本框 27"/>
          <p:cNvSpPr txBox="1"/>
          <p:nvPr/>
        </p:nvSpPr>
        <p:spPr>
          <a:xfrm>
            <a:off x="1766438" y="1484784"/>
            <a:ext cx="2664399" cy="16004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透過學生的可運用資源探索，讓學生進行創意發想，擬定創意商品計畫，並進行提案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(Rocket pitch)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，以爭取將紙上計畫化為實際商業運作的機會。此過程可讓學生了解如何將創意想法具體化</a:t>
            </a:r>
            <a:r>
              <a:rPr lang="zh-TW" altLang="zh-TW" sz="1400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。</a:t>
            </a:r>
            <a:endParaRPr lang="zh-TW" altLang="zh-TW" sz="1400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4" name="文本框 17"/>
          <p:cNvSpPr txBox="1"/>
          <p:nvPr/>
        </p:nvSpPr>
        <p:spPr>
          <a:xfrm>
            <a:off x="1759941" y="3068960"/>
            <a:ext cx="2376125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>
            <a:defPPr>
              <a:defRPr lang="zh-TW"/>
            </a:defPPr>
            <a:lvl1pPr algn="r">
              <a:defRPr sz="2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r>
              <a:rPr lang="en-US" altLang="zh-CN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2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學分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29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1684" y="188640"/>
            <a:ext cx="7886700" cy="615602"/>
          </a:xfrm>
        </p:spPr>
        <p:txBody>
          <a:bodyPr/>
          <a:lstStyle/>
          <a:p>
            <a:r>
              <a:rPr lang="zh-TW" altLang="en-US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創業實務微學</a:t>
            </a:r>
            <a:r>
              <a:rPr lang="zh-TW" altLang="en-US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程重點</a:t>
            </a:r>
            <a:endParaRPr lang="zh-TW" altLang="en-US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文本框 8"/>
          <p:cNvSpPr txBox="1"/>
          <p:nvPr/>
        </p:nvSpPr>
        <p:spPr>
          <a:xfrm>
            <a:off x="5000301" y="1484784"/>
            <a:ext cx="3748163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創業團隊的建立與運作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商品或服務的推廣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行銷活動設計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財務績效報告與評估</a:t>
            </a:r>
          </a:p>
        </p:txBody>
      </p:sp>
      <p:sp>
        <p:nvSpPr>
          <p:cNvPr id="6" name="文本框 11"/>
          <p:cNvSpPr txBox="1"/>
          <p:nvPr/>
        </p:nvSpPr>
        <p:spPr>
          <a:xfrm>
            <a:off x="4970038" y="1052736"/>
            <a:ext cx="3342631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>
            <a:spAutoFit/>
          </a:bodyPr>
          <a:lstStyle/>
          <a:p>
            <a:pPr algn="r"/>
            <a:r>
              <a:rPr lang="zh-TW" altLang="en-US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課程大綱</a:t>
            </a:r>
            <a:endParaRPr lang="en-US" altLang="zh-CN" sz="2000" dirty="0">
              <a:solidFill>
                <a:schemeClr val="bg1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7" name="文本框 12"/>
          <p:cNvSpPr txBox="1"/>
          <p:nvPr/>
        </p:nvSpPr>
        <p:spPr>
          <a:xfrm>
            <a:off x="5042046" y="3676962"/>
            <a:ext cx="3342631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>
            <a:spAutoFit/>
          </a:bodyPr>
          <a:lstStyle/>
          <a:p>
            <a:pPr algn="r"/>
            <a:r>
              <a:rPr lang="zh-TW" altLang="en-US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課程設計</a:t>
            </a:r>
            <a:endParaRPr lang="en-US" altLang="zh-CN" sz="2000" dirty="0">
              <a:solidFill>
                <a:schemeClr val="bg1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" name="文本框 13"/>
          <p:cNvSpPr txBox="1"/>
          <p:nvPr/>
        </p:nvSpPr>
        <p:spPr>
          <a:xfrm>
            <a:off x="4924546" y="4077072"/>
            <a:ext cx="3748163" cy="24622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創業實作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課程的優勝團隊為存續團隊，並招募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recruit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第一階段創意未獲評審團青睞之團隊成員，組成一創業公司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約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6-8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人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，以擴充其營運團隊。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各團隊應發展其組織架構，設有執行長、財務、行銷、研發等職務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加入優勝團隊在此第二階段，由學校提供一定金額之創業基金供該組實踐其營運計畫。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學期末各小組進行創業成果報告，由獲利最高之團隊獲得年度最佳團隊獎。</a:t>
            </a:r>
          </a:p>
        </p:txBody>
      </p:sp>
      <p:sp>
        <p:nvSpPr>
          <p:cNvPr id="9" name="文本框 17"/>
          <p:cNvSpPr txBox="1"/>
          <p:nvPr/>
        </p:nvSpPr>
        <p:spPr>
          <a:xfrm>
            <a:off x="1748850" y="1052736"/>
            <a:ext cx="2376125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>
            <a:spAutoFit/>
          </a:bodyPr>
          <a:lstStyle>
            <a:defPPr>
              <a:defRPr lang="zh-TW"/>
            </a:defPPr>
            <a:lvl1pPr algn="r">
              <a:defRPr sz="2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r>
              <a:rPr lang="zh-TW" altLang="en-US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課程目標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-36512" y="914139"/>
            <a:ext cx="1409700" cy="28749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苹方 特粗" panose="020B0800000000000000" pitchFamily="34" charset="-122"/>
                <a:ea typeface="苹方 特粗" panose="020B0800000000000000" pitchFamily="34" charset="-122"/>
                <a:cs typeface="+mj-cs"/>
              </a:defRPr>
            </a:lvl1pPr>
          </a:lstStyle>
          <a:p>
            <a:r>
              <a:rPr lang="en-US" altLang="zh-CN" sz="23900" dirty="0" smtClean="0">
                <a:solidFill>
                  <a:srgbClr val="00B050"/>
                </a:solidFill>
                <a:latin typeface="Century Gothic" panose="020B0502020202020204" pitchFamily="34" charset="0"/>
                <a:ea typeface="Microsoft YaHei" panose="020B0503020204020204" pitchFamily="34" charset="-122"/>
              </a:rPr>
              <a:t>3</a:t>
            </a:r>
            <a:endParaRPr lang="zh-CN" altLang="en-US" sz="23900" dirty="0">
              <a:solidFill>
                <a:srgbClr val="00B050"/>
              </a:solidFill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1" name="文本框 19"/>
          <p:cNvSpPr txBox="1"/>
          <p:nvPr/>
        </p:nvSpPr>
        <p:spPr>
          <a:xfrm>
            <a:off x="5715194" y="371864"/>
            <a:ext cx="2852064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zh-TW" altLang="en-US" sz="3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創業實作</a:t>
            </a:r>
            <a:r>
              <a:rPr lang="en-US" altLang="zh-TW" sz="3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en-US" sz="3600" b="1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二</a:t>
            </a:r>
            <a:r>
              <a:rPr lang="en-US" altLang="zh-TW" sz="3600" b="1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endParaRPr lang="en-US" altLang="zh-CN" sz="3600" b="1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2" name="文本框 27"/>
          <p:cNvSpPr txBox="1"/>
          <p:nvPr/>
        </p:nvSpPr>
        <p:spPr>
          <a:xfrm>
            <a:off x="1766438" y="1470263"/>
            <a:ext cx="2664399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本課程延續創業實作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的課程，讓學生實際運作創業團隊，體驗將創業實作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(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一</a:t>
            </a:r>
            <a:r>
              <a:rPr lang="en-US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)</a:t>
            </a:r>
            <a:r>
              <a:rPr lang="zh-TW" altLang="zh-TW" sz="1400" dirty="0">
                <a:latin typeface="Century Gothic" panose="020B0502020202020204" pitchFamily="34" charset="0"/>
                <a:ea typeface="Microsoft YaHei" panose="020B0503020204020204" pitchFamily="34" charset="-122"/>
              </a:rPr>
              <a:t>所發想的商品或服務化為實際商業行為的創業過程。透過創業的實踐，學生可以了解創業所需知識以及經驗的不足，藉此可提升學生的自我學習動機，補充各項知識與經驗，為未來創業成功做準備。</a:t>
            </a:r>
          </a:p>
        </p:txBody>
      </p:sp>
      <p:sp>
        <p:nvSpPr>
          <p:cNvPr id="13" name="文本框 17"/>
          <p:cNvSpPr txBox="1"/>
          <p:nvPr/>
        </p:nvSpPr>
        <p:spPr>
          <a:xfrm>
            <a:off x="1759941" y="3717032"/>
            <a:ext cx="2376125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>
            <a:spAutoFit/>
          </a:bodyPr>
          <a:lstStyle>
            <a:defPPr>
              <a:defRPr lang="zh-TW"/>
            </a:defPPr>
            <a:lvl1pPr algn="r">
              <a:defRPr sz="20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r>
              <a:rPr lang="en-US" altLang="zh-TW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6</a:t>
            </a:r>
            <a:r>
              <a:rPr lang="zh-TW" altLang="en-US" dirty="0" smtClean="0">
                <a:latin typeface="Century Gothic" panose="020B0502020202020204" pitchFamily="34" charset="0"/>
                <a:ea typeface="Microsoft YaHei" panose="020B0503020204020204" pitchFamily="34" charset="-122"/>
              </a:rPr>
              <a:t>學分</a:t>
            </a:r>
            <a:endParaRPr lang="en-US" altLang="zh-CN" dirty="0">
              <a:latin typeface="Century Gothic" panose="020B0502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929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3257</TotalTime>
  <Words>1323</Words>
  <Application>Microsoft Office PowerPoint</Application>
  <PresentationFormat>如螢幕大小 (4:3)</PresentationFormat>
  <Paragraphs>154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第一屆創業實務微學程 (來恩創業班)推動說明</vt:lpstr>
      <vt:lpstr>簡報大綱</vt:lpstr>
      <vt:lpstr>PowerPoint 簡報</vt:lpstr>
      <vt:lpstr>代代初創概念</vt:lpstr>
      <vt:lpstr>創業實務微學程優勢</vt:lpstr>
      <vt:lpstr>創業實務微學程重點</vt:lpstr>
      <vt:lpstr>創業實務微學程重點</vt:lpstr>
      <vt:lpstr>創業實務微學程重點</vt:lpstr>
      <vt:lpstr>創業實務微學程重點</vt:lpstr>
      <vt:lpstr>後續說明會時程表</vt:lpstr>
      <vt:lpstr>系主任系內宣傳懶人包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Future -</dc:title>
  <dc:creator>sam</dc:creator>
  <cp:lastModifiedBy>user</cp:lastModifiedBy>
  <cp:revision>185</cp:revision>
  <dcterms:created xsi:type="dcterms:W3CDTF">2010-12-15T06:57:52Z</dcterms:created>
  <dcterms:modified xsi:type="dcterms:W3CDTF">2016-12-02T01:28:36Z</dcterms:modified>
</cp:coreProperties>
</file>